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1"/>
  </p:sldMasterIdLst>
  <p:notesMasterIdLst>
    <p:notesMasterId r:id="rId33"/>
  </p:notesMasterIdLst>
  <p:sldIdLst>
    <p:sldId id="256" r:id="rId2"/>
    <p:sldId id="257" r:id="rId3"/>
    <p:sldId id="259" r:id="rId4"/>
    <p:sldId id="272" r:id="rId5"/>
    <p:sldId id="301" r:id="rId6"/>
    <p:sldId id="295" r:id="rId7"/>
    <p:sldId id="293" r:id="rId8"/>
    <p:sldId id="296" r:id="rId9"/>
    <p:sldId id="297" r:id="rId10"/>
    <p:sldId id="298" r:id="rId11"/>
    <p:sldId id="274" r:id="rId12"/>
    <p:sldId id="279" r:id="rId13"/>
    <p:sldId id="304" r:id="rId14"/>
    <p:sldId id="303" r:id="rId15"/>
    <p:sldId id="294" r:id="rId16"/>
    <p:sldId id="275" r:id="rId17"/>
    <p:sldId id="278" r:id="rId18"/>
    <p:sldId id="280" r:id="rId19"/>
    <p:sldId id="284" r:id="rId20"/>
    <p:sldId id="276" r:id="rId21"/>
    <p:sldId id="289" r:id="rId22"/>
    <p:sldId id="288" r:id="rId23"/>
    <p:sldId id="302" r:id="rId24"/>
    <p:sldId id="291" r:id="rId25"/>
    <p:sldId id="271" r:id="rId26"/>
    <p:sldId id="266" r:id="rId27"/>
    <p:sldId id="282" r:id="rId28"/>
    <p:sldId id="281" r:id="rId29"/>
    <p:sldId id="283" r:id="rId30"/>
    <p:sldId id="299" r:id="rId31"/>
    <p:sldId id="30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0"/>
    <p:restoredTop sz="96296"/>
  </p:normalViewPr>
  <p:slideViewPr>
    <p:cSldViewPr snapToGrid="0" snapToObjects="1">
      <p:cViewPr>
        <p:scale>
          <a:sx n="112" d="100"/>
          <a:sy n="112" d="100"/>
        </p:scale>
        <p:origin x="72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70166-D529-5F46-97DC-4FAB36561EC9}" type="datetimeFigureOut">
              <a:rPr lang="de-DE" smtClean="0"/>
              <a:t>14.05.19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28196-AEEE-074E-89B0-22A57879700F}" type="slidenum">
              <a:rPr lang="de-DE" smtClean="0"/>
              <a:t>‹Nr.›</a:t>
            </a:fld>
            <a:endParaRPr lang="de-DE"/>
          </a:p>
        </p:txBody>
      </p:sp>
    </p:spTree>
    <p:extLst>
      <p:ext uri="{BB962C8B-B14F-4D97-AF65-F5344CB8AC3E}">
        <p14:creationId xmlns:p14="http://schemas.microsoft.com/office/powerpoint/2010/main" val="2156171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DCB can help in understanding drug response patterns and prioritize drug/cancer-cell-line interactions by tissue of origin or cancer subtype. The collected drug sensitivity data provides suggestive treatment for different types of cancer. Here the cell line canvas (big square) shows similar cell lines clustered by response to </a:t>
            </a:r>
            <a:r>
              <a:rPr lang="en-US" dirty="0" err="1"/>
              <a:t>vorinostat</a:t>
            </a:r>
            <a:r>
              <a:rPr lang="en-US" dirty="0"/>
              <a:t>. The Drug canvas shows different drugs clustered by similar known target. The gray circles show the most sensitive cell lines to the drug. Brighter always means better clustered.</a:t>
            </a:r>
          </a:p>
        </p:txBody>
      </p:sp>
      <p:sp>
        <p:nvSpPr>
          <p:cNvPr id="4" name="Slide Number Placeholder 3"/>
          <p:cNvSpPr>
            <a:spLocks noGrp="1"/>
          </p:cNvSpPr>
          <p:nvPr>
            <p:ph type="sldNum" sz="quarter" idx="5"/>
          </p:nvPr>
        </p:nvSpPr>
        <p:spPr/>
        <p:txBody>
          <a:bodyPr/>
          <a:lstStyle/>
          <a:p>
            <a:fld id="{7A828196-AEEE-074E-89B0-22A57879700F}" type="slidenum">
              <a:rPr lang="de-DE" smtClean="0"/>
              <a:t>9</a:t>
            </a:fld>
            <a:endParaRPr lang="de-DE"/>
          </a:p>
        </p:txBody>
      </p:sp>
    </p:spTree>
    <p:extLst>
      <p:ext uri="{BB962C8B-B14F-4D97-AF65-F5344CB8AC3E}">
        <p14:creationId xmlns:p14="http://schemas.microsoft.com/office/powerpoint/2010/main" val="413577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CCLE showing cancer types and their basal mRNA </a:t>
            </a:r>
            <a:r>
              <a:rPr lang="en-US" dirty="0" err="1"/>
              <a:t>espression</a:t>
            </a:r>
            <a:r>
              <a:rPr lang="en-US" dirty="0"/>
              <a:t> of the gene BRCA1.  </a:t>
            </a:r>
          </a:p>
          <a:p>
            <a:pPr marL="228600" indent="-228600">
              <a:buAutoNum type="arabicPeriod"/>
            </a:pPr>
            <a:r>
              <a:rPr lang="en-US" dirty="0"/>
              <a:t> BRCA1 and </a:t>
            </a:r>
            <a:r>
              <a:rPr lang="en-US" dirty="0" err="1"/>
              <a:t>treatmnet</a:t>
            </a:r>
            <a:r>
              <a:rPr lang="en-US" dirty="0"/>
              <a:t> with </a:t>
            </a:r>
            <a:r>
              <a:rPr lang="en-US" dirty="0" err="1"/>
              <a:t>Vorinostat</a:t>
            </a:r>
            <a:r>
              <a:rPr lang="en-US" dirty="0"/>
              <a:t> (NCI-60 data base)</a:t>
            </a:r>
          </a:p>
          <a:p>
            <a:pPr marL="0" indent="0">
              <a:buNone/>
            </a:pPr>
            <a:r>
              <a:rPr lang="en-US" dirty="0" err="1"/>
              <a:t>Vorinostat</a:t>
            </a:r>
            <a:r>
              <a:rPr lang="en-US" dirty="0"/>
              <a:t> depletes the BRCA1 expression levels. BRCA1 is a tumor </a:t>
            </a:r>
            <a:r>
              <a:rPr lang="en-US"/>
              <a:t>suppressor gene responsible </a:t>
            </a:r>
            <a:r>
              <a:rPr lang="en-US" dirty="0"/>
              <a:t>for DNA repair</a:t>
            </a:r>
          </a:p>
        </p:txBody>
      </p:sp>
      <p:sp>
        <p:nvSpPr>
          <p:cNvPr id="4" name="Slide Number Placeholder 3"/>
          <p:cNvSpPr>
            <a:spLocks noGrp="1"/>
          </p:cNvSpPr>
          <p:nvPr>
            <p:ph type="sldNum" sz="quarter" idx="5"/>
          </p:nvPr>
        </p:nvSpPr>
        <p:spPr/>
        <p:txBody>
          <a:bodyPr/>
          <a:lstStyle/>
          <a:p>
            <a:fld id="{7A828196-AEEE-074E-89B0-22A57879700F}" type="slidenum">
              <a:rPr lang="de-DE" smtClean="0"/>
              <a:t>10</a:t>
            </a:fld>
            <a:endParaRPr lang="de-DE"/>
          </a:p>
        </p:txBody>
      </p:sp>
    </p:spTree>
    <p:extLst>
      <p:ext uri="{BB962C8B-B14F-4D97-AF65-F5344CB8AC3E}">
        <p14:creationId xmlns:p14="http://schemas.microsoft.com/office/powerpoint/2010/main" val="199894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L1000FWD Large Scale Visualization of Drug Induced Transcriptomic Signatures: </a:t>
            </a:r>
            <a:r>
              <a:rPr lang="en-US" sz="1200" b="0" i="0" kern="1200" dirty="0">
                <a:solidFill>
                  <a:schemeClr val="tx1"/>
                </a:solidFill>
                <a:effectLst/>
                <a:latin typeface="+mn-lt"/>
                <a:ea typeface="+mn-ea"/>
                <a:cs typeface="+mn-cs"/>
              </a:rPr>
              <a:t>Induced gene expression signatures (list of genes sharing a common pattern of expression that can be employed to classify groups of samples in any independent dataset).  Serves mostly to identify function of unknown molecules, can be used to find new functions by k means clustering of </a:t>
            </a:r>
            <a:r>
              <a:rPr lang="en-US" sz="1200" b="0" i="0" kern="1200" dirty="0" err="1">
                <a:solidFill>
                  <a:schemeClr val="tx1"/>
                </a:solidFill>
                <a:effectLst/>
                <a:latin typeface="+mn-lt"/>
                <a:ea typeface="+mn-ea"/>
                <a:cs typeface="+mn-cs"/>
              </a:rPr>
              <a:t>vorinostat</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A828196-AEEE-074E-89B0-22A57879700F}" type="slidenum">
              <a:rPr lang="de-DE" smtClean="0"/>
              <a:t>30</a:t>
            </a:fld>
            <a:endParaRPr lang="de-DE"/>
          </a:p>
        </p:txBody>
      </p:sp>
    </p:spTree>
    <p:extLst>
      <p:ext uri="{BB962C8B-B14F-4D97-AF65-F5344CB8AC3E}">
        <p14:creationId xmlns:p14="http://schemas.microsoft.com/office/powerpoint/2010/main" val="285287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de-DE"/>
              <a:t>Mastertitelformat bearbeiten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10416785" y="6177219"/>
            <a:ext cx="990599" cy="304799"/>
          </a:xfrm>
        </p:spPr>
        <p:txBody>
          <a:bodyPr/>
          <a:lstStyle/>
          <a:p>
            <a:fld id="{4047DC97-D23F-7140-B6D9-109B784B0C70}" type="datetime1">
              <a:rPr lang="de-DE" smtClean="0"/>
              <a:t>15.05.19</a:t>
            </a:fld>
            <a:endParaRPr lang="de-DE" dirty="0"/>
          </a:p>
        </p:txBody>
      </p:sp>
      <p:sp>
        <p:nvSpPr>
          <p:cNvPr id="5" name="Footer Placeholder 4"/>
          <p:cNvSpPr>
            <a:spLocks noGrp="1"/>
          </p:cNvSpPr>
          <p:nvPr>
            <p:ph type="ftr" sz="quarter" idx="11"/>
          </p:nvPr>
        </p:nvSpPr>
        <p:spPr>
          <a:xfrm>
            <a:off x="1154955" y="6177219"/>
            <a:ext cx="3859795" cy="304801"/>
          </a:xfrm>
        </p:spPr>
        <p:txBody>
          <a:bodyPr/>
          <a:lstStyle/>
          <a:p>
            <a:r>
              <a:rPr lang="en"/>
              <a:t>Data Analysis SS 2019    02-cellular-response-to-drug-pertubations   Group 5</a:t>
            </a:r>
            <a:endParaRPr lang="de-DE" dirty="0"/>
          </a:p>
        </p:txBody>
      </p:sp>
      <p:sp>
        <p:nvSpPr>
          <p:cNvPr id="6" name="Slide Number Placeholder 5"/>
          <p:cNvSpPr>
            <a:spLocks noGrp="1"/>
          </p:cNvSpPr>
          <p:nvPr>
            <p:ph type="sldNum" sz="quarter" idx="12"/>
          </p:nvPr>
        </p:nvSpPr>
        <p:spPr/>
        <p:txBody>
          <a:bodyPr/>
          <a:lstStyle>
            <a:lvl1pPr>
              <a:defRPr>
                <a:solidFill>
                  <a:schemeClr val="accent4">
                    <a:lumMod val="40000"/>
                    <a:lumOff val="60000"/>
                  </a:schemeClr>
                </a:solidFill>
              </a:defRPr>
            </a:lvl1pPr>
          </a:lstStyle>
          <a:p>
            <a:fld id="{168253D1-080E-B340-9569-5B9343941D05}" type="slidenum">
              <a:rPr lang="de-DE" smtClean="0"/>
              <a:pPr/>
              <a:t>‹Nr.›</a:t>
            </a:fld>
            <a:endParaRPr lang="de-DE" dirty="0"/>
          </a:p>
        </p:txBody>
      </p:sp>
    </p:spTree>
    <p:extLst>
      <p:ext uri="{BB962C8B-B14F-4D97-AF65-F5344CB8AC3E}">
        <p14:creationId xmlns:p14="http://schemas.microsoft.com/office/powerpoint/2010/main" val="1345192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38349A4F-FBC0-1B42-A717-4AE0E8690011}" type="datetime1">
              <a:rPr lang="de-DE" smtClean="0"/>
              <a:t>15.05.19</a:t>
            </a:fld>
            <a:endParaRPr lang="de-DE"/>
          </a:p>
        </p:txBody>
      </p:sp>
      <p:sp>
        <p:nvSpPr>
          <p:cNvPr id="6" name="Footer Placeholder 5"/>
          <p:cNvSpPr>
            <a:spLocks noGrp="1"/>
          </p:cNvSpPr>
          <p:nvPr>
            <p:ph type="ftr" sz="quarter" idx="11"/>
          </p:nvPr>
        </p:nvSpPr>
        <p:spPr/>
        <p:txBody>
          <a:bodyPr/>
          <a:lstStyle/>
          <a:p>
            <a:r>
              <a:rPr lang="en"/>
              <a:t>Data Analysis SS 2019    02-cellular-response-to-drug-pertubations   Group 5</a:t>
            </a:r>
            <a:endParaRPr lang="de-DE"/>
          </a:p>
        </p:txBody>
      </p:sp>
      <p:sp>
        <p:nvSpPr>
          <p:cNvPr id="7" name="Slide Number Placeholder 6"/>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200231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de-DE"/>
              <a:t>Mastertitelformat bearbeiten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7D0D97F6-C10F-CA4E-9CAA-6A2D81E81884}"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3471717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de-DE"/>
              <a:t>Mastertitelformat bearbeiten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9F9ABD42-BAA2-3F41-92F5-CFEF18D98BFE}"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83863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6DC9FA31-5A13-084E-B77E-2773162CDA9D}"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3346955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79E9C0C-43A0-9848-A8EC-FB48E3A67E7B}" type="datetime1">
              <a:rPr lang="de-DE" smtClean="0"/>
              <a:t>15.05.19</a:t>
            </a:fld>
            <a:endParaRPr lang="de-DE"/>
          </a:p>
        </p:txBody>
      </p:sp>
      <p:sp>
        <p:nvSpPr>
          <p:cNvPr id="4"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483944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de-DE"/>
              <a:t>Mastertitelformat bearbeiten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0C2D4A5-3930-2A4C-9E3B-F494CC454EE2}" type="datetime1">
              <a:rPr lang="de-DE" smtClean="0"/>
              <a:t>15.05.19</a:t>
            </a:fld>
            <a:endParaRPr lang="de-DE"/>
          </a:p>
        </p:txBody>
      </p:sp>
      <p:sp>
        <p:nvSpPr>
          <p:cNvPr id="4"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4287997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nchorCtr="0"/>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7D7A94C6-E2B4-694E-9874-3368C85EF683}"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2995686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de-DE"/>
              <a:t>Mastertitelformat bearbeiten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26ECFC94-3249-C947-8540-F91902AB41E4}"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278108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006AC10E-8A7B-5340-A7E0-AC1F098B7045}"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231951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F562AC21-B9BA-4946-B48A-8272B472D938}" type="datetime1">
              <a:rPr lang="de-DE" smtClean="0"/>
              <a:t>15.05.19</a:t>
            </a:fld>
            <a:endParaRPr lang="de-DE"/>
          </a:p>
        </p:txBody>
      </p:sp>
      <p:sp>
        <p:nvSpPr>
          <p:cNvPr id="5" name="Footer Placeholder 4"/>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5"/>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80780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3C298F4F-6CDE-574D-8AFF-DAC3ACC190E4}" type="datetime1">
              <a:rPr lang="de-DE" smtClean="0"/>
              <a:t>15.05.19</a:t>
            </a:fld>
            <a:endParaRPr lang="de-DE"/>
          </a:p>
        </p:txBody>
      </p:sp>
      <p:sp>
        <p:nvSpPr>
          <p:cNvPr id="6" name="Footer Placeholder 5"/>
          <p:cNvSpPr>
            <a:spLocks noGrp="1"/>
          </p:cNvSpPr>
          <p:nvPr>
            <p:ph type="ftr" sz="quarter" idx="11"/>
          </p:nvPr>
        </p:nvSpPr>
        <p:spPr/>
        <p:txBody>
          <a:bodyPr/>
          <a:lstStyle/>
          <a:p>
            <a:r>
              <a:rPr lang="en"/>
              <a:t>Data Analysis SS 2019    02-cellular-response-to-drug-pertubations   Group 5</a:t>
            </a:r>
            <a:endParaRPr lang="de-DE"/>
          </a:p>
        </p:txBody>
      </p:sp>
      <p:sp>
        <p:nvSpPr>
          <p:cNvPr id="7" name="Slide Number Placeholder 6"/>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718256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fld id="{79843EC1-50D3-FB48-A4D9-FD03E36760AD}" type="datetime1">
              <a:rPr lang="de-DE" smtClean="0"/>
              <a:t>15.05.19</a:t>
            </a:fld>
            <a:endParaRPr lang="de-DE"/>
          </a:p>
        </p:txBody>
      </p:sp>
      <p:sp>
        <p:nvSpPr>
          <p:cNvPr id="8" name="Footer Placeholder 7"/>
          <p:cNvSpPr>
            <a:spLocks noGrp="1"/>
          </p:cNvSpPr>
          <p:nvPr>
            <p:ph type="ftr" sz="quarter" idx="11"/>
          </p:nvPr>
        </p:nvSpPr>
        <p:spPr/>
        <p:txBody>
          <a:bodyPr/>
          <a:lstStyle/>
          <a:p>
            <a:r>
              <a:rPr lang="en"/>
              <a:t>Data Analysis SS 2019    02-cellular-response-to-drug-pertubations   Group 5</a:t>
            </a:r>
            <a:endParaRPr lang="de-DE"/>
          </a:p>
        </p:txBody>
      </p:sp>
      <p:sp>
        <p:nvSpPr>
          <p:cNvPr id="9" name="Slide Number Placeholder 8"/>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153729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7" name="Date Placeholder 2"/>
          <p:cNvSpPr>
            <a:spLocks noGrp="1"/>
          </p:cNvSpPr>
          <p:nvPr>
            <p:ph type="dt" sz="half" idx="10"/>
          </p:nvPr>
        </p:nvSpPr>
        <p:spPr/>
        <p:txBody>
          <a:bodyPr/>
          <a:lstStyle/>
          <a:p>
            <a:fld id="{DD32B9F5-61C1-0F49-845C-CDCDAF528906}" type="datetime1">
              <a:rPr lang="de-DE" smtClean="0"/>
              <a:t>15.05.19</a:t>
            </a:fld>
            <a:endParaRPr lang="de-DE"/>
          </a:p>
        </p:txBody>
      </p:sp>
      <p:sp>
        <p:nvSpPr>
          <p:cNvPr id="5" name="Footer Placeholder 3"/>
          <p:cNvSpPr>
            <a:spLocks noGrp="1"/>
          </p:cNvSpPr>
          <p:nvPr>
            <p:ph type="ftr" sz="quarter" idx="11"/>
          </p:nvPr>
        </p:nvSpPr>
        <p:spPr/>
        <p:txBody>
          <a:bodyPr/>
          <a:lstStyle/>
          <a:p>
            <a:r>
              <a:rPr lang="en" dirty="0"/>
              <a:t>Data Analysis SS 2019    02-cellular-response-to-drug-pertubations   Group 5</a:t>
            </a:r>
            <a:endParaRPr lang="de-DE" dirty="0"/>
          </a:p>
        </p:txBody>
      </p:sp>
      <p:sp>
        <p:nvSpPr>
          <p:cNvPr id="6" name="Slide Number Placeholder 4"/>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1688196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511055F-EDF8-5044-84D2-1374AC8E277B}" type="datetime1">
              <a:rPr lang="de-DE" smtClean="0"/>
              <a:t>15.05.19</a:t>
            </a:fld>
            <a:endParaRPr lang="de-DE"/>
          </a:p>
        </p:txBody>
      </p:sp>
      <p:sp>
        <p:nvSpPr>
          <p:cNvPr id="5" name="Footer Placeholder 2"/>
          <p:cNvSpPr>
            <a:spLocks noGrp="1"/>
          </p:cNvSpPr>
          <p:nvPr>
            <p:ph type="ftr" sz="quarter" idx="11"/>
          </p:nvPr>
        </p:nvSpPr>
        <p:spPr>
          <a:xfrm>
            <a:off x="1103312" y="6438897"/>
            <a:ext cx="5605601" cy="304801"/>
          </a:xfrm>
        </p:spPr>
        <p:txBody>
          <a:bodyPr/>
          <a:lstStyle/>
          <a:p>
            <a:r>
              <a:rPr lang="en"/>
              <a:t>Data Analysis SS 2019    02-cellular-response-to-drug-pertubations   Group 5</a:t>
            </a:r>
            <a:endParaRPr lang="de-DE"/>
          </a:p>
        </p:txBody>
      </p:sp>
      <p:sp>
        <p:nvSpPr>
          <p:cNvPr id="6" name="Slide Number Placeholder 3"/>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337335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7" name="Date Placeholder 4"/>
          <p:cNvSpPr>
            <a:spLocks noGrp="1"/>
          </p:cNvSpPr>
          <p:nvPr>
            <p:ph type="dt" sz="half" idx="10"/>
          </p:nvPr>
        </p:nvSpPr>
        <p:spPr/>
        <p:txBody>
          <a:bodyPr/>
          <a:lstStyle/>
          <a:p>
            <a:fld id="{E7235F17-2BF8-0242-8E76-DDD3800BE94B}" type="datetime1">
              <a:rPr lang="de-DE" smtClean="0"/>
              <a:t>15.05.19</a:t>
            </a:fld>
            <a:endParaRPr lang="de-DE"/>
          </a:p>
        </p:txBody>
      </p:sp>
      <p:sp>
        <p:nvSpPr>
          <p:cNvPr id="5" name="Footer Placeholder 5"/>
          <p:cNvSpPr>
            <a:spLocks noGrp="1"/>
          </p:cNvSpPr>
          <p:nvPr>
            <p:ph type="ftr" sz="quarter" idx="11"/>
          </p:nvPr>
        </p:nvSpPr>
        <p:spPr/>
        <p:txBody>
          <a:bodyPr/>
          <a:lstStyle/>
          <a:p>
            <a:r>
              <a:rPr lang="en"/>
              <a:t>Data Analysis SS 2019    02-cellular-response-to-drug-pertubations   Group 5</a:t>
            </a:r>
            <a:endParaRPr lang="de-DE"/>
          </a:p>
        </p:txBody>
      </p:sp>
      <p:sp>
        <p:nvSpPr>
          <p:cNvPr id="6" name="Slide Number Placeholder 6"/>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506675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de-DE"/>
              <a:t>Mastertitelformat bearbeiten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E76D25F1-8570-AF4D-A3AF-CD2752648DB1}" type="datetime1">
              <a:rPr lang="de-DE" smtClean="0"/>
              <a:t>15.05.19</a:t>
            </a:fld>
            <a:endParaRPr lang="de-DE"/>
          </a:p>
        </p:txBody>
      </p:sp>
      <p:sp>
        <p:nvSpPr>
          <p:cNvPr id="6" name="Footer Placeholder 5"/>
          <p:cNvSpPr>
            <a:spLocks noGrp="1"/>
          </p:cNvSpPr>
          <p:nvPr>
            <p:ph type="ftr" sz="quarter" idx="11"/>
          </p:nvPr>
        </p:nvSpPr>
        <p:spPr/>
        <p:txBody>
          <a:bodyPr/>
          <a:lstStyle/>
          <a:p>
            <a:r>
              <a:rPr lang="en"/>
              <a:t>Data Analysis SS 2019    02-cellular-response-to-drug-pertubations   Group 5</a:t>
            </a:r>
            <a:endParaRPr lang="de-DE"/>
          </a:p>
        </p:txBody>
      </p:sp>
      <p:sp>
        <p:nvSpPr>
          <p:cNvPr id="7" name="Slide Number Placeholder 6"/>
          <p:cNvSpPr>
            <a:spLocks noGrp="1"/>
          </p:cNvSpPr>
          <p:nvPr>
            <p:ph type="sldNum" sz="quarter" idx="12"/>
          </p:nvPr>
        </p:nvSpPr>
        <p:spPr/>
        <p:txBody>
          <a:bodyPr/>
          <a:lstStyle/>
          <a:p>
            <a:fld id="{168253D1-080E-B340-9569-5B9343941D05}" type="slidenum">
              <a:rPr lang="de-DE" smtClean="0"/>
              <a:t>‹Nr.›</a:t>
            </a:fld>
            <a:endParaRPr lang="de-DE"/>
          </a:p>
        </p:txBody>
      </p:sp>
    </p:spTree>
    <p:extLst>
      <p:ext uri="{BB962C8B-B14F-4D97-AF65-F5344CB8AC3E}">
        <p14:creationId xmlns:p14="http://schemas.microsoft.com/office/powerpoint/2010/main" val="174076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306388" y="4933948"/>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de-DE"/>
              <a:t>Mastertitelformat bearbeiten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10593388" y="640987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EE9EDA4-31D2-E342-85F8-253802FBDD68}" type="datetime1">
              <a:rPr lang="de-DE" smtClean="0"/>
              <a:t>15.05.19</a:t>
            </a:fld>
            <a:endParaRPr lang="de-DE"/>
          </a:p>
        </p:txBody>
      </p:sp>
      <p:sp>
        <p:nvSpPr>
          <p:cNvPr id="5" name="Footer Placeholder 4"/>
          <p:cNvSpPr>
            <a:spLocks noGrp="1"/>
          </p:cNvSpPr>
          <p:nvPr>
            <p:ph type="ftr" sz="quarter" idx="3"/>
          </p:nvPr>
        </p:nvSpPr>
        <p:spPr>
          <a:xfrm>
            <a:off x="1103312" y="6438897"/>
            <a:ext cx="5714931"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 dirty="0"/>
              <a:t>Data Analysis SS 2019    02-cellular-response-to-drug-pertubations   Group 5</a:t>
            </a:r>
            <a:endParaRPr lang="de-DE"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accent4">
                    <a:lumMod val="40000"/>
                    <a:lumOff val="60000"/>
                  </a:schemeClr>
                </a:solidFill>
              </a:defRPr>
            </a:lvl1pPr>
          </a:lstStyle>
          <a:p>
            <a:fld id="{168253D1-080E-B340-9569-5B9343941D05}" type="slidenum">
              <a:rPr lang="de-DE" smtClean="0"/>
              <a:pPr/>
              <a:t>‹Nr.›</a:t>
            </a:fld>
            <a:endParaRPr lang="de-DE" dirty="0"/>
          </a:p>
        </p:txBody>
      </p:sp>
    </p:spTree>
    <p:extLst>
      <p:ext uri="{BB962C8B-B14F-4D97-AF65-F5344CB8AC3E}">
        <p14:creationId xmlns:p14="http://schemas.microsoft.com/office/powerpoint/2010/main" val="52283957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ebp"/><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webp"/><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1.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FDB29-FFDC-8341-BDA5-98FD615313C6}"/>
              </a:ext>
            </a:extLst>
          </p:cNvPr>
          <p:cNvSpPr>
            <a:spLocks noGrp="1"/>
          </p:cNvSpPr>
          <p:nvPr>
            <p:ph type="ctrTitle"/>
          </p:nvPr>
        </p:nvSpPr>
        <p:spPr>
          <a:xfrm>
            <a:off x="1" y="1447799"/>
            <a:ext cx="12192000" cy="3329581"/>
          </a:xfrm>
        </p:spPr>
        <p:txBody>
          <a:bodyPr/>
          <a:lstStyle/>
          <a:p>
            <a:pPr algn="ctr"/>
            <a:r>
              <a:rPr lang="de-DE" sz="6600" dirty="0" err="1"/>
              <a:t>Effects</a:t>
            </a:r>
            <a:r>
              <a:rPr lang="de-DE" sz="6600" dirty="0"/>
              <a:t> </a:t>
            </a:r>
            <a:r>
              <a:rPr lang="de-DE" sz="6600" dirty="0" err="1"/>
              <a:t>of</a:t>
            </a:r>
            <a:r>
              <a:rPr lang="de-DE" sz="6600" dirty="0"/>
              <a:t> </a:t>
            </a:r>
            <a:r>
              <a:rPr lang="de-DE" sz="6600" dirty="0" err="1"/>
              <a:t>Vorinostat</a:t>
            </a:r>
            <a:r>
              <a:rPr lang="de-DE" sz="6600" dirty="0"/>
              <a:t> on Cancer Treatment</a:t>
            </a:r>
          </a:p>
        </p:txBody>
      </p:sp>
      <p:sp>
        <p:nvSpPr>
          <p:cNvPr id="3" name="Untertitel 2">
            <a:extLst>
              <a:ext uri="{FF2B5EF4-FFF2-40B4-BE49-F238E27FC236}">
                <a16:creationId xmlns:a16="http://schemas.microsoft.com/office/drawing/2014/main" id="{C84EA43D-BE67-C94E-81FC-6A022F371097}"/>
              </a:ext>
            </a:extLst>
          </p:cNvPr>
          <p:cNvSpPr>
            <a:spLocks noGrp="1"/>
          </p:cNvSpPr>
          <p:nvPr>
            <p:ph type="subTitle" idx="1"/>
          </p:nvPr>
        </p:nvSpPr>
        <p:spPr>
          <a:xfrm>
            <a:off x="1683171" y="1874692"/>
            <a:ext cx="8825658" cy="632821"/>
          </a:xfrm>
        </p:spPr>
        <p:txBody>
          <a:bodyPr/>
          <a:lstStyle/>
          <a:p>
            <a:pPr algn="ctr"/>
            <a:r>
              <a:rPr lang="de-DE" b="1" dirty="0"/>
              <a:t>Project </a:t>
            </a:r>
            <a:r>
              <a:rPr lang="de-DE" b="1" dirty="0" err="1"/>
              <a:t>Proposal</a:t>
            </a:r>
            <a:r>
              <a:rPr lang="de-DE" b="1" dirty="0"/>
              <a:t>:</a:t>
            </a:r>
          </a:p>
        </p:txBody>
      </p:sp>
      <p:sp>
        <p:nvSpPr>
          <p:cNvPr id="7" name="Foliennummernplatzhalter 6">
            <a:extLst>
              <a:ext uri="{FF2B5EF4-FFF2-40B4-BE49-F238E27FC236}">
                <a16:creationId xmlns:a16="http://schemas.microsoft.com/office/drawing/2014/main" id="{9115BDF0-E64C-D047-AE27-4F3129C3C552}"/>
              </a:ext>
            </a:extLst>
          </p:cNvPr>
          <p:cNvSpPr>
            <a:spLocks noGrp="1"/>
          </p:cNvSpPr>
          <p:nvPr>
            <p:ph type="sldNum" sz="quarter" idx="12"/>
          </p:nvPr>
        </p:nvSpPr>
        <p:spPr/>
        <p:txBody>
          <a:bodyPr/>
          <a:lstStyle/>
          <a:p>
            <a:fld id="{168253D1-080E-B340-9569-5B9343941D05}" type="slidenum">
              <a:rPr lang="de-DE" smtClean="0"/>
              <a:pPr/>
              <a:t>1</a:t>
            </a:fld>
            <a:endParaRPr lang="de-DE" dirty="0"/>
          </a:p>
        </p:txBody>
      </p:sp>
      <p:sp>
        <p:nvSpPr>
          <p:cNvPr id="8" name="Datumsplatzhalter 7">
            <a:extLst>
              <a:ext uri="{FF2B5EF4-FFF2-40B4-BE49-F238E27FC236}">
                <a16:creationId xmlns:a16="http://schemas.microsoft.com/office/drawing/2014/main" id="{299B6A08-A473-2343-B668-17F21B4655C5}"/>
              </a:ext>
            </a:extLst>
          </p:cNvPr>
          <p:cNvSpPr>
            <a:spLocks noGrp="1"/>
          </p:cNvSpPr>
          <p:nvPr>
            <p:ph type="dt" sz="half" idx="10"/>
          </p:nvPr>
        </p:nvSpPr>
        <p:spPr/>
        <p:txBody>
          <a:bodyPr/>
          <a:lstStyle/>
          <a:p>
            <a:fld id="{3BE6AA94-F0EF-BE4E-8F18-63A464E4B56B}" type="datetime1">
              <a:rPr lang="de-DE" smtClean="0"/>
              <a:t>15.05.19</a:t>
            </a:fld>
            <a:endParaRPr lang="de-DE" dirty="0"/>
          </a:p>
        </p:txBody>
      </p:sp>
      <p:sp>
        <p:nvSpPr>
          <p:cNvPr id="9" name="Fußzeilenplatzhalter 8">
            <a:extLst>
              <a:ext uri="{FF2B5EF4-FFF2-40B4-BE49-F238E27FC236}">
                <a16:creationId xmlns:a16="http://schemas.microsoft.com/office/drawing/2014/main" id="{AB8D7888-E9DA-464E-A470-4177F933B5BA}"/>
              </a:ext>
            </a:extLst>
          </p:cNvPr>
          <p:cNvSpPr>
            <a:spLocks noGrp="1"/>
          </p:cNvSpPr>
          <p:nvPr>
            <p:ph type="ftr" sz="quarter" idx="11"/>
          </p:nvPr>
        </p:nvSpPr>
        <p:spPr>
          <a:xfrm>
            <a:off x="1154955" y="6177219"/>
            <a:ext cx="5657827" cy="304801"/>
          </a:xfrm>
        </p:spPr>
        <p:txBody>
          <a:bodyPr/>
          <a:lstStyle/>
          <a:p>
            <a:r>
              <a:rPr lang="en" dirty="0"/>
              <a:t>Data Analysis SS 2019    02-cellular-response-to-drug-pertubations   Group 5</a:t>
            </a:r>
            <a:endParaRPr lang="de-DE" dirty="0"/>
          </a:p>
        </p:txBody>
      </p:sp>
    </p:spTree>
    <p:extLst>
      <p:ext uri="{BB962C8B-B14F-4D97-AF65-F5344CB8AC3E}">
        <p14:creationId xmlns:p14="http://schemas.microsoft.com/office/powerpoint/2010/main" val="186985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E8F5F43-5F0D-40CE-80B9-9979C543110B}"/>
              </a:ext>
            </a:extLst>
          </p:cNvPr>
          <p:cNvPicPr>
            <a:picLocks noChangeAspect="1"/>
          </p:cNvPicPr>
          <p:nvPr/>
        </p:nvPicPr>
        <p:blipFill>
          <a:blip r:embed="rId3"/>
          <a:stretch>
            <a:fillRect/>
          </a:stretch>
        </p:blipFill>
        <p:spPr>
          <a:xfrm>
            <a:off x="281729" y="1919805"/>
            <a:ext cx="5598939" cy="3018390"/>
          </a:xfrm>
          <a:prstGeom prst="rect">
            <a:avLst/>
          </a:prstGeom>
        </p:spPr>
      </p:pic>
      <p:sp>
        <p:nvSpPr>
          <p:cNvPr id="8" name="Titel 1">
            <a:extLst>
              <a:ext uri="{FF2B5EF4-FFF2-40B4-BE49-F238E27FC236}">
                <a16:creationId xmlns:a16="http://schemas.microsoft.com/office/drawing/2014/main" id="{80EEFB5B-8555-154A-87D1-68A99A39D79C}"/>
              </a:ext>
            </a:extLst>
          </p:cNvPr>
          <p:cNvSpPr txBox="1">
            <a:spLocks/>
          </p:cNvSpPr>
          <p:nvPr/>
        </p:nvSpPr>
        <p:spPr>
          <a:xfrm>
            <a:off x="874220"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de-DE" sz="3200" dirty="0"/>
          </a:p>
        </p:txBody>
      </p:sp>
      <p:sp>
        <p:nvSpPr>
          <p:cNvPr id="6" name="Rectangle 5">
            <a:extLst>
              <a:ext uri="{FF2B5EF4-FFF2-40B4-BE49-F238E27FC236}">
                <a16:creationId xmlns:a16="http://schemas.microsoft.com/office/drawing/2014/main" id="{C389D47A-3178-47C2-94A0-A04E66DA9EBC}"/>
              </a:ext>
            </a:extLst>
          </p:cNvPr>
          <p:cNvSpPr/>
          <p:nvPr/>
        </p:nvSpPr>
        <p:spPr>
          <a:xfrm>
            <a:off x="281729" y="4937045"/>
            <a:ext cx="4386779" cy="246221"/>
          </a:xfrm>
          <a:prstGeom prst="rect">
            <a:avLst/>
          </a:prstGeom>
        </p:spPr>
        <p:txBody>
          <a:bodyPr wrap="square">
            <a:spAutoFit/>
          </a:bodyPr>
          <a:lstStyle/>
          <a:p>
            <a:r>
              <a:rPr lang="en-US" sz="1000" dirty="0" err="1">
                <a:solidFill>
                  <a:schemeClr val="bg1">
                    <a:lumMod val="65000"/>
                  </a:schemeClr>
                </a:solidFill>
              </a:rPr>
              <a:t>portals.broadinstitute.org</a:t>
            </a:r>
            <a:endParaRPr lang="en-US" sz="1000" dirty="0">
              <a:solidFill>
                <a:schemeClr val="bg1">
                  <a:lumMod val="65000"/>
                </a:schemeClr>
              </a:solidFill>
            </a:endParaRPr>
          </a:p>
        </p:txBody>
      </p:sp>
      <p:sp>
        <p:nvSpPr>
          <p:cNvPr id="16" name="Rectangle 15">
            <a:extLst>
              <a:ext uri="{FF2B5EF4-FFF2-40B4-BE49-F238E27FC236}">
                <a16:creationId xmlns:a16="http://schemas.microsoft.com/office/drawing/2014/main" id="{FB380F9B-3B8D-4716-99CC-5B1F56320E4D}"/>
              </a:ext>
            </a:extLst>
          </p:cNvPr>
          <p:cNvSpPr/>
          <p:nvPr/>
        </p:nvSpPr>
        <p:spPr>
          <a:xfrm>
            <a:off x="10436185" y="-3812"/>
            <a:ext cx="670907" cy="1155940"/>
          </a:xfrm>
          <a:prstGeom prst="rect">
            <a:avLst/>
          </a:prstGeom>
          <a:solidFill>
            <a:srgbClr val="3494B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el 1">
            <a:extLst>
              <a:ext uri="{FF2B5EF4-FFF2-40B4-BE49-F238E27FC236}">
                <a16:creationId xmlns:a16="http://schemas.microsoft.com/office/drawing/2014/main" id="{7DD30C72-033D-4880-AD23-95011F78D0D3}"/>
              </a:ext>
            </a:extLst>
          </p:cNvPr>
          <p:cNvSpPr txBox="1">
            <a:spLocks/>
          </p:cNvSpPr>
          <p:nvPr/>
        </p:nvSpPr>
        <p:spPr>
          <a:xfrm>
            <a:off x="281729" y="295729"/>
            <a:ext cx="957870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lumMod val="75000"/>
                  </a:schemeClr>
                </a:solidFill>
              </a:rPr>
              <a:t>DATA ENRICHMENT</a:t>
            </a:r>
          </a:p>
          <a:p>
            <a:r>
              <a:rPr lang="de-DE" sz="1600" dirty="0">
                <a:solidFill>
                  <a:schemeClr val="tx2">
                    <a:lumMod val="60000"/>
                    <a:lumOff val="40000"/>
                  </a:schemeClr>
                </a:solidFill>
              </a:rPr>
              <a:t>Main </a:t>
            </a:r>
            <a:r>
              <a:rPr lang="de-DE" sz="1600" dirty="0" err="1">
                <a:solidFill>
                  <a:schemeClr val="tx2">
                    <a:lumMod val="60000"/>
                    <a:lumOff val="40000"/>
                  </a:schemeClr>
                </a:solidFill>
              </a:rPr>
              <a:t>factors</a:t>
            </a:r>
            <a:r>
              <a:rPr lang="de-DE" sz="1600" dirty="0">
                <a:solidFill>
                  <a:schemeClr val="tx2">
                    <a:lumMod val="60000"/>
                    <a:lumOff val="40000"/>
                  </a:schemeClr>
                </a:solidFill>
              </a:rPr>
              <a:t> </a:t>
            </a:r>
            <a:r>
              <a:rPr lang="de-DE" sz="1600" dirty="0" err="1">
                <a:solidFill>
                  <a:schemeClr val="tx2">
                    <a:lumMod val="60000"/>
                    <a:lumOff val="40000"/>
                  </a:schemeClr>
                </a:solidFill>
              </a:rPr>
              <a:t>driving</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de-DE" sz="1600" dirty="0" err="1">
                <a:solidFill>
                  <a:schemeClr val="tx2">
                    <a:lumMod val="60000"/>
                    <a:lumOff val="40000"/>
                  </a:schemeClr>
                </a:solidFill>
              </a:rPr>
              <a:t>sensitivity</a:t>
            </a:r>
            <a:r>
              <a:rPr lang="de-DE" sz="1600" dirty="0">
                <a:solidFill>
                  <a:schemeClr val="tx2">
                    <a:lumMod val="60000"/>
                    <a:lumOff val="40000"/>
                  </a:schemeClr>
                </a:solidFill>
              </a:rPr>
              <a:t> and </a:t>
            </a:r>
            <a:r>
              <a:rPr lang="de-DE" sz="1600" dirty="0" err="1">
                <a:solidFill>
                  <a:schemeClr val="tx2">
                    <a:lumMod val="60000"/>
                    <a:lumOff val="40000"/>
                  </a:schemeClr>
                </a:solidFill>
              </a:rPr>
              <a:t>collection</a:t>
            </a:r>
            <a:r>
              <a:rPr lang="de-DE" sz="1600" dirty="0">
                <a:solidFill>
                  <a:schemeClr val="tx2">
                    <a:lumMod val="60000"/>
                    <a:lumOff val="40000"/>
                  </a:schemeClr>
                </a:solidFill>
              </a:rPr>
              <a:t> </a:t>
            </a:r>
            <a:r>
              <a:rPr lang="de-DE" sz="1600" dirty="0" err="1">
                <a:solidFill>
                  <a:schemeClr val="tx2">
                    <a:lumMod val="60000"/>
                    <a:lumOff val="40000"/>
                  </a:schemeClr>
                </a:solidFill>
              </a:rPr>
              <a:t>of</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en-US" sz="1600" dirty="0">
                <a:solidFill>
                  <a:schemeClr val="tx2">
                    <a:lumMod val="60000"/>
                    <a:lumOff val="40000"/>
                  </a:schemeClr>
                </a:solidFill>
              </a:rPr>
              <a:t>response</a:t>
            </a:r>
            <a:r>
              <a:rPr lang="de-DE" sz="1600" dirty="0">
                <a:solidFill>
                  <a:schemeClr val="tx2">
                    <a:lumMod val="60000"/>
                    <a:lumOff val="40000"/>
                  </a:schemeClr>
                </a:solidFill>
              </a:rPr>
              <a:t> </a:t>
            </a:r>
            <a:r>
              <a:rPr lang="de-DE" sz="1600" dirty="0" err="1">
                <a:solidFill>
                  <a:schemeClr val="tx2">
                    <a:lumMod val="60000"/>
                    <a:lumOff val="40000"/>
                  </a:schemeClr>
                </a:solidFill>
              </a:rPr>
              <a:t>biomarkers</a:t>
            </a:r>
            <a:r>
              <a:rPr lang="de-DE" sz="1600" dirty="0">
                <a:solidFill>
                  <a:schemeClr val="tx2">
                    <a:lumMod val="60000"/>
                    <a:lumOff val="40000"/>
                  </a:schemeClr>
                </a:solidFill>
              </a:rPr>
              <a:t> </a:t>
            </a:r>
            <a:r>
              <a:rPr lang="de-DE" sz="1600" dirty="0" err="1">
                <a:solidFill>
                  <a:schemeClr val="tx2">
                    <a:lumMod val="60000"/>
                    <a:lumOff val="40000"/>
                  </a:schemeClr>
                </a:solidFill>
              </a:rPr>
              <a:t>data</a:t>
            </a:r>
            <a:endParaRPr lang="en-US" sz="1600" dirty="0">
              <a:solidFill>
                <a:schemeClr val="tx2">
                  <a:lumMod val="60000"/>
                  <a:lumOff val="40000"/>
                </a:schemeClr>
              </a:solidFill>
            </a:endParaRPr>
          </a:p>
        </p:txBody>
      </p:sp>
      <p:pic>
        <p:nvPicPr>
          <p:cNvPr id="17" name="Picture 2" descr="https://tpwb.nci.nih.gov/GeneExpressionNCI60/graph/SingleGene_BRCA1_vorinostat_CL_highdose.png?nocache=2854">
            <a:extLst>
              <a:ext uri="{FF2B5EF4-FFF2-40B4-BE49-F238E27FC236}">
                <a16:creationId xmlns:a16="http://schemas.microsoft.com/office/drawing/2014/main" id="{FDC7CDF7-84BC-4A09-BDE6-DC691DF91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789" y="1918655"/>
            <a:ext cx="5659482" cy="301839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0542F90-FDFC-49F9-9E1F-218B86595AE5}"/>
              </a:ext>
            </a:extLst>
          </p:cNvPr>
          <p:cNvSpPr/>
          <p:nvPr/>
        </p:nvSpPr>
        <p:spPr>
          <a:xfrm>
            <a:off x="6250789" y="4966741"/>
            <a:ext cx="5659482" cy="230832"/>
          </a:xfrm>
          <a:prstGeom prst="rect">
            <a:avLst/>
          </a:prstGeom>
        </p:spPr>
        <p:txBody>
          <a:bodyPr wrap="square">
            <a:spAutoFit/>
          </a:bodyPr>
          <a:lstStyle/>
          <a:p>
            <a:r>
              <a:rPr lang="en-US" sz="900" dirty="0" err="1">
                <a:solidFill>
                  <a:schemeClr val="bg1">
                    <a:lumMod val="65000"/>
                  </a:schemeClr>
                </a:solidFill>
              </a:rPr>
              <a:t>tpwb.nci.nih.gov</a:t>
            </a:r>
            <a:endParaRPr lang="en-US" sz="900" dirty="0">
              <a:solidFill>
                <a:schemeClr val="bg1">
                  <a:lumMod val="65000"/>
                </a:schemeClr>
              </a:solidFill>
            </a:endParaRPr>
          </a:p>
        </p:txBody>
      </p:sp>
      <p:sp>
        <p:nvSpPr>
          <p:cNvPr id="5" name="Foliennummernplatzhalter 4">
            <a:extLst>
              <a:ext uri="{FF2B5EF4-FFF2-40B4-BE49-F238E27FC236}">
                <a16:creationId xmlns:a16="http://schemas.microsoft.com/office/drawing/2014/main" id="{A7684A6C-DF3A-EB46-BA54-D8AAF5653129}"/>
              </a:ext>
            </a:extLst>
          </p:cNvPr>
          <p:cNvSpPr>
            <a:spLocks noGrp="1"/>
          </p:cNvSpPr>
          <p:nvPr>
            <p:ph type="sldNum" sz="quarter" idx="12"/>
          </p:nvPr>
        </p:nvSpPr>
        <p:spPr/>
        <p:txBody>
          <a:bodyPr/>
          <a:lstStyle/>
          <a:p>
            <a:fld id="{168253D1-080E-B340-9569-5B9343941D05}" type="slidenum">
              <a:rPr lang="de-DE" smtClean="0"/>
              <a:t>10</a:t>
            </a:fld>
            <a:endParaRPr lang="de-DE" dirty="0"/>
          </a:p>
        </p:txBody>
      </p:sp>
      <p:sp>
        <p:nvSpPr>
          <p:cNvPr id="7" name="Datumsplatzhalter 6">
            <a:extLst>
              <a:ext uri="{FF2B5EF4-FFF2-40B4-BE49-F238E27FC236}">
                <a16:creationId xmlns:a16="http://schemas.microsoft.com/office/drawing/2014/main" id="{DE26CF22-F3B5-C643-BEF1-DC1B106B76BF}"/>
              </a:ext>
            </a:extLst>
          </p:cNvPr>
          <p:cNvSpPr>
            <a:spLocks noGrp="1"/>
          </p:cNvSpPr>
          <p:nvPr>
            <p:ph type="dt" sz="half" idx="10"/>
          </p:nvPr>
        </p:nvSpPr>
        <p:spPr/>
        <p:txBody>
          <a:bodyPr/>
          <a:lstStyle/>
          <a:p>
            <a:fld id="{D837DA29-74A8-5542-AE01-01A4529B5B0F}" type="datetime1">
              <a:rPr lang="de-DE" smtClean="0"/>
              <a:t>15.05.19</a:t>
            </a:fld>
            <a:endParaRPr lang="de-DE"/>
          </a:p>
        </p:txBody>
      </p:sp>
      <p:sp>
        <p:nvSpPr>
          <p:cNvPr id="20" name="Fußzeilenplatzhalter 19">
            <a:extLst>
              <a:ext uri="{FF2B5EF4-FFF2-40B4-BE49-F238E27FC236}">
                <a16:creationId xmlns:a16="http://schemas.microsoft.com/office/drawing/2014/main" id="{3032FFEF-2004-E14A-8EE2-B57D9034074E}"/>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04130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AF7D9887-06E8-454B-9D05-0CCF5E118497}"/>
              </a:ext>
            </a:extLst>
          </p:cNvPr>
          <p:cNvSpPr/>
          <p:nvPr/>
        </p:nvSpPr>
        <p:spPr>
          <a:xfrm>
            <a:off x="2990219" y="5486655"/>
            <a:ext cx="3120946" cy="67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H           </a:t>
            </a:r>
          </a:p>
          <a:p>
            <a:r>
              <a:rPr lang="de-DE" sz="1400" dirty="0">
                <a:solidFill>
                  <a:schemeClr val="tx1"/>
                </a:solidFill>
              </a:rPr>
              <a:t>          </a:t>
            </a:r>
            <a:r>
              <a:rPr lang="de-DE" sz="1400" dirty="0" err="1">
                <a:solidFill>
                  <a:schemeClr val="tx1"/>
                </a:solidFill>
              </a:rPr>
              <a:t>biomarkers</a:t>
            </a:r>
            <a:r>
              <a:rPr lang="de-DE" sz="1400" dirty="0">
                <a:solidFill>
                  <a:schemeClr val="tx1"/>
                </a:solidFill>
              </a:rPr>
              <a:t> </a:t>
            </a:r>
            <a:r>
              <a:rPr lang="de-DE" sz="1400" dirty="0" err="1">
                <a:solidFill>
                  <a:schemeClr val="tx1"/>
                </a:solidFill>
              </a:rPr>
              <a:t>for</a:t>
            </a:r>
            <a:r>
              <a:rPr lang="de-DE" sz="1400" dirty="0">
                <a:solidFill>
                  <a:schemeClr val="tx1"/>
                </a:solidFill>
              </a:rPr>
              <a:t> </a:t>
            </a:r>
            <a:r>
              <a:rPr lang="de-DE" sz="1400" dirty="0" err="1">
                <a:solidFill>
                  <a:schemeClr val="tx1"/>
                </a:solidFill>
              </a:rPr>
              <a:t>each</a:t>
            </a:r>
            <a:r>
              <a:rPr lang="de-DE" sz="1400" dirty="0">
                <a:solidFill>
                  <a:schemeClr val="tx1"/>
                </a:solidFill>
              </a:rPr>
              <a:t> </a:t>
            </a:r>
            <a:r>
              <a:rPr lang="de-DE" sz="1400" dirty="0" err="1">
                <a:solidFill>
                  <a:schemeClr val="tx1"/>
                </a:solidFill>
              </a:rPr>
              <a:t>cellline</a:t>
            </a:r>
            <a:endParaRPr lang="de-DE" sz="1400" dirty="0">
              <a:solidFill>
                <a:schemeClr val="tx1"/>
              </a:solidFill>
            </a:endParaRPr>
          </a:p>
          <a:p>
            <a:endParaRPr lang="de-DE" sz="1400" dirty="0">
              <a:solidFill>
                <a:schemeClr val="tx1"/>
              </a:solidFill>
            </a:endParaRPr>
          </a:p>
        </p:txBody>
      </p:sp>
      <p:sp>
        <p:nvSpPr>
          <p:cNvPr id="6" name="Rechteck: abgerundete Ecken 5">
            <a:extLst>
              <a:ext uri="{FF2B5EF4-FFF2-40B4-BE49-F238E27FC236}">
                <a16:creationId xmlns:a16="http://schemas.microsoft.com/office/drawing/2014/main" id="{25EC2C76-40AA-4F52-B206-A9588FF39919}"/>
              </a:ext>
            </a:extLst>
          </p:cNvPr>
          <p:cNvSpPr/>
          <p:nvPr/>
        </p:nvSpPr>
        <p:spPr>
          <a:xfrm>
            <a:off x="122894" y="1487296"/>
            <a:ext cx="6201707" cy="6364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9EC426D7-575C-43BA-9D20-E5DDF88B9FBE}"/>
              </a:ext>
            </a:extLst>
          </p:cNvPr>
          <p:cNvSpPr/>
          <p:nvPr/>
        </p:nvSpPr>
        <p:spPr>
          <a:xfrm>
            <a:off x="244081" y="2776705"/>
            <a:ext cx="5777389" cy="2274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b="1" dirty="0">
                <a:solidFill>
                  <a:srgbClr val="76E14B"/>
                </a:solidFill>
              </a:rPr>
              <a:t>     T-test</a:t>
            </a:r>
          </a:p>
          <a:p>
            <a:endParaRPr lang="de-DE" sz="2400" b="1" dirty="0">
              <a:solidFill>
                <a:srgbClr val="76E14B"/>
              </a:solidFill>
            </a:endParaRPr>
          </a:p>
          <a:p>
            <a:pPr marL="285750" indent="-285750">
              <a:buFont typeface="Arial" panose="020B0604020202020204" pitchFamily="34" charset="0"/>
              <a:buChar char="•"/>
            </a:pPr>
            <a:r>
              <a:rPr lang="de-DE" sz="1400" dirty="0" err="1">
                <a:solidFill>
                  <a:schemeClr val="tx1"/>
                </a:solidFill>
              </a:rPr>
              <a:t>paired</a:t>
            </a:r>
            <a:r>
              <a:rPr lang="de-DE" sz="1400" dirty="0">
                <a:solidFill>
                  <a:schemeClr val="tx1"/>
                </a:solidFill>
              </a:rPr>
              <a:t> and </a:t>
            </a:r>
            <a:r>
              <a:rPr lang="de-DE" sz="1400" dirty="0" err="1">
                <a:solidFill>
                  <a:schemeClr val="tx1"/>
                </a:solidFill>
              </a:rPr>
              <a:t>two-sided</a:t>
            </a:r>
            <a:endParaRPr lang="de-DE" sz="1400" dirty="0">
              <a:solidFill>
                <a:schemeClr val="tx1"/>
              </a:solidFill>
            </a:endParaRPr>
          </a:p>
          <a:p>
            <a:pPr marL="285750" indent="-285750">
              <a:buFont typeface="Arial" panose="020B0604020202020204" pitchFamily="34" charset="0"/>
              <a:buChar char="•"/>
            </a:pPr>
            <a:endParaRPr lang="de-DE" sz="1400" dirty="0">
              <a:solidFill>
                <a:schemeClr val="tx1"/>
              </a:solidFill>
            </a:endParaRPr>
          </a:p>
          <a:p>
            <a:pPr marL="285750" indent="-285750">
              <a:buFont typeface="Arial" panose="020B0604020202020204" pitchFamily="34" charset="0"/>
              <a:buChar char="•"/>
            </a:pPr>
            <a:endParaRPr lang="de-DE" sz="1400" dirty="0">
              <a:solidFill>
                <a:schemeClr val="tx1"/>
              </a:solidFill>
            </a:endParaRPr>
          </a:p>
          <a:p>
            <a:pPr marL="285750" indent="-285750">
              <a:buFont typeface="Arial" panose="020B0604020202020204" pitchFamily="34" charset="0"/>
              <a:buChar char="•"/>
            </a:pPr>
            <a:r>
              <a:rPr lang="de-DE" sz="1400" dirty="0">
                <a:solidFill>
                  <a:schemeClr val="tx1"/>
                </a:solidFill>
              </a:rPr>
              <a:t>H0:</a:t>
            </a:r>
            <a:r>
              <a:rPr lang="de-DE" sz="1400" b="1" dirty="0">
                <a:solidFill>
                  <a:schemeClr val="tx1"/>
                </a:solidFill>
              </a:rPr>
              <a:t> “The </a:t>
            </a:r>
            <a:r>
              <a:rPr lang="de-DE" sz="1400" b="1" dirty="0" err="1">
                <a:solidFill>
                  <a:schemeClr val="tx1"/>
                </a:solidFill>
              </a:rPr>
              <a:t>gene</a:t>
            </a:r>
            <a:r>
              <a:rPr lang="de-DE" sz="1400" b="1" dirty="0">
                <a:solidFill>
                  <a:schemeClr val="tx1"/>
                </a:solidFill>
              </a:rPr>
              <a:t> </a:t>
            </a:r>
            <a:r>
              <a:rPr lang="de-DE" sz="1400" b="1" dirty="0" err="1">
                <a:solidFill>
                  <a:schemeClr val="tx1"/>
                </a:solidFill>
              </a:rPr>
              <a:t>expression</a:t>
            </a:r>
            <a:r>
              <a:rPr lang="de-DE" sz="1400" b="1" dirty="0">
                <a:solidFill>
                  <a:schemeClr val="tx1"/>
                </a:solidFill>
              </a:rPr>
              <a:t> </a:t>
            </a:r>
            <a:r>
              <a:rPr lang="de-DE" sz="1400" b="1" dirty="0" err="1">
                <a:solidFill>
                  <a:schemeClr val="tx1"/>
                </a:solidFill>
              </a:rPr>
              <a:t>does</a:t>
            </a:r>
            <a:r>
              <a:rPr lang="de-DE" sz="1400" b="1" dirty="0">
                <a:solidFill>
                  <a:schemeClr val="tx1"/>
                </a:solidFill>
              </a:rPr>
              <a:t> not </a:t>
            </a:r>
            <a:r>
              <a:rPr lang="de-DE" sz="1400" b="1" dirty="0" err="1">
                <a:solidFill>
                  <a:schemeClr val="tx1"/>
                </a:solidFill>
              </a:rPr>
              <a:t>change</a:t>
            </a:r>
            <a:r>
              <a:rPr lang="de-DE" sz="1400" b="1" dirty="0">
                <a:solidFill>
                  <a:schemeClr val="tx1"/>
                </a:solidFill>
              </a:rPr>
              <a:t> </a:t>
            </a:r>
            <a:r>
              <a:rPr lang="de-DE" sz="1400" b="1" dirty="0" err="1">
                <a:solidFill>
                  <a:schemeClr val="tx1"/>
                </a:solidFill>
              </a:rPr>
              <a:t>significantly</a:t>
            </a:r>
            <a:r>
              <a:rPr lang="de-DE" sz="1400" b="1" dirty="0">
                <a:solidFill>
                  <a:schemeClr val="tx1"/>
                </a:solidFill>
              </a:rPr>
              <a:t> after         </a:t>
            </a:r>
            <a:r>
              <a:rPr lang="de-DE" sz="1400" b="1" dirty="0" err="1">
                <a:solidFill>
                  <a:schemeClr val="tx1"/>
                </a:solidFill>
              </a:rPr>
              <a:t>drug</a:t>
            </a:r>
            <a:r>
              <a:rPr lang="de-DE" sz="1400" b="1" dirty="0">
                <a:solidFill>
                  <a:schemeClr val="tx1"/>
                </a:solidFill>
              </a:rPr>
              <a:t> </a:t>
            </a:r>
            <a:r>
              <a:rPr lang="de-DE" sz="1400" b="1" dirty="0" err="1">
                <a:solidFill>
                  <a:schemeClr val="tx1"/>
                </a:solidFill>
              </a:rPr>
              <a:t>exposure</a:t>
            </a:r>
            <a:r>
              <a:rPr lang="de-DE" sz="1400" b="1" dirty="0">
                <a:solidFill>
                  <a:schemeClr val="tx1"/>
                </a:solidFill>
              </a:rPr>
              <a:t>“</a:t>
            </a:r>
          </a:p>
        </p:txBody>
      </p:sp>
      <p:sp>
        <p:nvSpPr>
          <p:cNvPr id="4" name="Foliennummernplatzhalter 3">
            <a:extLst>
              <a:ext uri="{FF2B5EF4-FFF2-40B4-BE49-F238E27FC236}">
                <a16:creationId xmlns:a16="http://schemas.microsoft.com/office/drawing/2014/main" id="{2ED3E814-7046-0646-945A-167F66DD3525}"/>
              </a:ext>
            </a:extLst>
          </p:cNvPr>
          <p:cNvSpPr>
            <a:spLocks noGrp="1"/>
          </p:cNvSpPr>
          <p:nvPr>
            <p:ph type="sldNum" sz="quarter" idx="12"/>
          </p:nvPr>
        </p:nvSpPr>
        <p:spPr/>
        <p:txBody>
          <a:bodyPr/>
          <a:lstStyle/>
          <a:p>
            <a:fld id="{168253D1-080E-B340-9569-5B9343941D05}" type="slidenum">
              <a:rPr lang="de-DE" smtClean="0"/>
              <a:t>11</a:t>
            </a:fld>
            <a:endParaRPr lang="de-DE"/>
          </a:p>
        </p:txBody>
      </p:sp>
      <p:sp>
        <p:nvSpPr>
          <p:cNvPr id="8" name="Titel 1">
            <a:extLst>
              <a:ext uri="{FF2B5EF4-FFF2-40B4-BE49-F238E27FC236}">
                <a16:creationId xmlns:a16="http://schemas.microsoft.com/office/drawing/2014/main" id="{80EEFB5B-8555-154A-87D1-68A99A39D79C}"/>
              </a:ext>
            </a:extLst>
          </p:cNvPr>
          <p:cNvSpPr txBox="1">
            <a:spLocks/>
          </p:cNvSpPr>
          <p:nvPr/>
        </p:nvSpPr>
        <p:spPr>
          <a:xfrm>
            <a:off x="874220"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de-DE" sz="3200" dirty="0"/>
          </a:p>
        </p:txBody>
      </p:sp>
      <p:sp>
        <p:nvSpPr>
          <p:cNvPr id="7" name="Textfeld 6">
            <a:extLst>
              <a:ext uri="{FF2B5EF4-FFF2-40B4-BE49-F238E27FC236}">
                <a16:creationId xmlns:a16="http://schemas.microsoft.com/office/drawing/2014/main" id="{5075D4C9-7D86-471B-ADF9-456CD8DB8DA2}"/>
              </a:ext>
            </a:extLst>
          </p:cNvPr>
          <p:cNvSpPr txBox="1"/>
          <p:nvPr/>
        </p:nvSpPr>
        <p:spPr>
          <a:xfrm>
            <a:off x="131960" y="1615835"/>
            <a:ext cx="6299120" cy="338554"/>
          </a:xfrm>
          <a:prstGeom prst="rect">
            <a:avLst/>
          </a:prstGeom>
          <a:noFill/>
        </p:spPr>
        <p:txBody>
          <a:bodyPr wrap="square" rtlCol="0">
            <a:spAutoFit/>
          </a:bodyPr>
          <a:lstStyle/>
          <a:p>
            <a:r>
              <a:rPr lang="de-DE" sz="1600" b="1" dirty="0"/>
              <a:t>“</a:t>
            </a:r>
            <a:r>
              <a:rPr lang="de-DE" sz="1600" b="1" dirty="0" err="1"/>
              <a:t>Which</a:t>
            </a:r>
            <a:r>
              <a:rPr lang="de-DE" sz="1600" b="1" dirty="0"/>
              <a:t> genes in </a:t>
            </a:r>
            <a:r>
              <a:rPr lang="de-DE" sz="1600" b="1" dirty="0" err="1"/>
              <a:t>which</a:t>
            </a:r>
            <a:r>
              <a:rPr lang="de-DE" sz="1600" b="1" dirty="0"/>
              <a:t> </a:t>
            </a:r>
            <a:r>
              <a:rPr lang="de-DE" sz="1600" b="1" dirty="0" err="1"/>
              <a:t>celllines</a:t>
            </a:r>
            <a:r>
              <a:rPr lang="de-DE" sz="1600" b="1" dirty="0"/>
              <a:t> </a:t>
            </a:r>
            <a:r>
              <a:rPr lang="de-DE" sz="1600" b="1" dirty="0" err="1"/>
              <a:t>can</a:t>
            </a:r>
            <a:r>
              <a:rPr lang="de-DE" sz="1600" b="1" dirty="0"/>
              <a:t> </a:t>
            </a:r>
            <a:r>
              <a:rPr lang="de-DE" sz="1600" b="1" dirty="0" err="1"/>
              <a:t>be</a:t>
            </a:r>
            <a:r>
              <a:rPr lang="de-DE" sz="1600" b="1" dirty="0"/>
              <a:t> </a:t>
            </a:r>
            <a:r>
              <a:rPr lang="de-DE" sz="1600" b="1" dirty="0" err="1"/>
              <a:t>used</a:t>
            </a:r>
            <a:r>
              <a:rPr lang="de-DE" sz="1600" b="1" dirty="0"/>
              <a:t> </a:t>
            </a:r>
            <a:r>
              <a:rPr lang="de-DE" sz="1600" b="1" dirty="0" err="1"/>
              <a:t>as</a:t>
            </a:r>
            <a:r>
              <a:rPr lang="de-DE" sz="1600" b="1" dirty="0"/>
              <a:t> </a:t>
            </a:r>
            <a:r>
              <a:rPr lang="de-DE" sz="1600" b="1" dirty="0" err="1"/>
              <a:t>biomarkers</a:t>
            </a:r>
            <a:r>
              <a:rPr lang="de-DE" sz="1600" b="1" dirty="0"/>
              <a:t>?“</a:t>
            </a:r>
          </a:p>
        </p:txBody>
      </p:sp>
      <p:sp>
        <p:nvSpPr>
          <p:cNvPr id="31" name="AutoShape 2" descr="blob:null/999735aa-77a6-41dc-ba98-b225a7fe1341">
            <a:extLst>
              <a:ext uri="{FF2B5EF4-FFF2-40B4-BE49-F238E27FC236}">
                <a16:creationId xmlns:a16="http://schemas.microsoft.com/office/drawing/2014/main" id="{FFA4BD64-9D3A-4DBA-AD13-84C1069FF65B}"/>
              </a:ext>
            </a:extLst>
          </p:cNvPr>
          <p:cNvSpPr>
            <a:spLocks noChangeAspect="1" noChangeArrowheads="1"/>
          </p:cNvSpPr>
          <p:nvPr/>
        </p:nvSpPr>
        <p:spPr bwMode="auto">
          <a:xfrm>
            <a:off x="9885003" y="2989503"/>
            <a:ext cx="1652123" cy="6265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Pfeil: nach unten 14">
            <a:extLst>
              <a:ext uri="{FF2B5EF4-FFF2-40B4-BE49-F238E27FC236}">
                <a16:creationId xmlns:a16="http://schemas.microsoft.com/office/drawing/2014/main" id="{6BF4DD94-C6F8-401B-A91B-B2ADCAA1DA5A}"/>
              </a:ext>
            </a:extLst>
          </p:cNvPr>
          <p:cNvSpPr/>
          <p:nvPr/>
        </p:nvSpPr>
        <p:spPr>
          <a:xfrm>
            <a:off x="1848475" y="2082928"/>
            <a:ext cx="496712" cy="697565"/>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pic>
        <p:nvPicPr>
          <p:cNvPr id="17" name="Grafik 16">
            <a:extLst>
              <a:ext uri="{FF2B5EF4-FFF2-40B4-BE49-F238E27FC236}">
                <a16:creationId xmlns:a16="http://schemas.microsoft.com/office/drawing/2014/main" id="{CBE09366-186F-4560-9573-F6F70207D642}"/>
              </a:ext>
            </a:extLst>
          </p:cNvPr>
          <p:cNvPicPr>
            <a:picLocks noChangeAspect="1"/>
          </p:cNvPicPr>
          <p:nvPr/>
        </p:nvPicPr>
        <p:blipFill>
          <a:blip r:embed="rId2"/>
          <a:stretch>
            <a:fillRect/>
          </a:stretch>
        </p:blipFill>
        <p:spPr>
          <a:xfrm>
            <a:off x="2741281" y="2900665"/>
            <a:ext cx="2913928" cy="1198353"/>
          </a:xfrm>
          <a:prstGeom prst="rect">
            <a:avLst/>
          </a:prstGeom>
        </p:spPr>
      </p:pic>
      <p:sp>
        <p:nvSpPr>
          <p:cNvPr id="19" name="Pfeil: nach oben gebogen 18">
            <a:extLst>
              <a:ext uri="{FF2B5EF4-FFF2-40B4-BE49-F238E27FC236}">
                <a16:creationId xmlns:a16="http://schemas.microsoft.com/office/drawing/2014/main" id="{5A90B8E4-EE42-449A-BEE1-82E7263C79C1}"/>
              </a:ext>
            </a:extLst>
          </p:cNvPr>
          <p:cNvSpPr/>
          <p:nvPr/>
        </p:nvSpPr>
        <p:spPr>
          <a:xfrm rot="5400000">
            <a:off x="1931828" y="5098336"/>
            <a:ext cx="1015772" cy="921620"/>
          </a:xfrm>
          <a:prstGeom prst="bentUpArrow">
            <a:avLst>
              <a:gd name="adj1" fmla="val 21371"/>
              <a:gd name="adj2" fmla="val 24817"/>
              <a:gd name="adj3" fmla="val 341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9" name="Grafik 28" descr="Häkchen">
            <a:extLst>
              <a:ext uri="{FF2B5EF4-FFF2-40B4-BE49-F238E27FC236}">
                <a16:creationId xmlns:a16="http://schemas.microsoft.com/office/drawing/2014/main" id="{B4090590-E763-4279-A284-4F826B038B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0219" y="5517774"/>
            <a:ext cx="549258" cy="549258"/>
          </a:xfrm>
          <a:prstGeom prst="rect">
            <a:avLst/>
          </a:prstGeom>
        </p:spPr>
      </p:pic>
      <p:sp>
        <p:nvSpPr>
          <p:cNvPr id="40" name="Rechteck 39">
            <a:extLst>
              <a:ext uri="{FF2B5EF4-FFF2-40B4-BE49-F238E27FC236}">
                <a16:creationId xmlns:a16="http://schemas.microsoft.com/office/drawing/2014/main" id="{662B0781-0259-4B59-A38B-21B851E042CF}"/>
              </a:ext>
            </a:extLst>
          </p:cNvPr>
          <p:cNvSpPr/>
          <p:nvPr/>
        </p:nvSpPr>
        <p:spPr>
          <a:xfrm>
            <a:off x="2693806" y="4103388"/>
            <a:ext cx="2882775" cy="184666"/>
          </a:xfrm>
          <a:prstGeom prst="rect">
            <a:avLst/>
          </a:prstGeom>
        </p:spPr>
        <p:txBody>
          <a:bodyPr wrap="square">
            <a:spAutoFit/>
          </a:bodyPr>
          <a:lstStyle/>
          <a:p>
            <a:r>
              <a:rPr lang="de-DE" sz="600" dirty="0">
                <a:solidFill>
                  <a:schemeClr val="bg1">
                    <a:lumMod val="65000"/>
                  </a:schemeClr>
                </a:solidFill>
              </a:rPr>
              <a:t>www.statisticshowto.datasciencecentral.com</a:t>
            </a:r>
          </a:p>
        </p:txBody>
      </p:sp>
      <p:sp>
        <p:nvSpPr>
          <p:cNvPr id="3" name="Titel 2">
            <a:extLst>
              <a:ext uri="{FF2B5EF4-FFF2-40B4-BE49-F238E27FC236}">
                <a16:creationId xmlns:a16="http://schemas.microsoft.com/office/drawing/2014/main" id="{BA5C56A1-0DC6-EE4E-98CB-3012FBC823EA}"/>
              </a:ext>
            </a:extLst>
          </p:cNvPr>
          <p:cNvSpPr>
            <a:spLocks noGrp="1"/>
          </p:cNvSpPr>
          <p:nvPr>
            <p:ph type="title"/>
          </p:nvPr>
        </p:nvSpPr>
        <p:spPr/>
        <p:txBody>
          <a:bodyPr/>
          <a:lstStyle/>
          <a:p>
            <a:r>
              <a:rPr lang="de-DE" sz="2400" dirty="0" err="1"/>
              <a:t>Transcriptional</a:t>
            </a:r>
            <a:r>
              <a:rPr lang="de-DE" sz="2400" dirty="0"/>
              <a:t> </a:t>
            </a:r>
            <a:r>
              <a:rPr lang="de-DE" sz="2400" dirty="0" err="1"/>
              <a:t>Changes</a:t>
            </a:r>
            <a:r>
              <a:rPr lang="de-DE" sz="2400" dirty="0"/>
              <a:t> &amp; Drug </a:t>
            </a:r>
            <a:r>
              <a:rPr lang="de-DE" sz="2400" dirty="0" err="1"/>
              <a:t>Sensitivity</a:t>
            </a:r>
            <a:r>
              <a:rPr lang="de-DE" sz="2400" dirty="0"/>
              <a:t> </a:t>
            </a:r>
            <a:br>
              <a:rPr lang="de-DE" sz="2400" dirty="0"/>
            </a:br>
            <a:br>
              <a:rPr lang="de-DE" sz="2400" dirty="0"/>
            </a:br>
            <a:endParaRPr lang="de-DE" sz="2400" dirty="0"/>
          </a:p>
        </p:txBody>
      </p:sp>
      <p:sp>
        <p:nvSpPr>
          <p:cNvPr id="14" name="Datumsplatzhalter 13">
            <a:extLst>
              <a:ext uri="{FF2B5EF4-FFF2-40B4-BE49-F238E27FC236}">
                <a16:creationId xmlns:a16="http://schemas.microsoft.com/office/drawing/2014/main" id="{38A17886-C969-3C40-83D5-7178C6D632DB}"/>
              </a:ext>
            </a:extLst>
          </p:cNvPr>
          <p:cNvSpPr>
            <a:spLocks noGrp="1"/>
          </p:cNvSpPr>
          <p:nvPr>
            <p:ph type="dt" sz="half" idx="10"/>
          </p:nvPr>
        </p:nvSpPr>
        <p:spPr>
          <a:xfrm>
            <a:off x="10771639" y="6512050"/>
            <a:ext cx="990599" cy="304799"/>
          </a:xfrm>
        </p:spPr>
        <p:txBody>
          <a:bodyPr/>
          <a:lstStyle/>
          <a:p>
            <a:fld id="{3B5AED84-CBB5-C24A-A0B7-11231B6155F8}" type="datetime1">
              <a:rPr lang="de-DE" smtClean="0"/>
              <a:t>15.05.19</a:t>
            </a:fld>
            <a:endParaRPr lang="de-DE" dirty="0"/>
          </a:p>
        </p:txBody>
      </p:sp>
      <p:sp>
        <p:nvSpPr>
          <p:cNvPr id="18" name="Fußzeilenplatzhalter 17">
            <a:extLst>
              <a:ext uri="{FF2B5EF4-FFF2-40B4-BE49-F238E27FC236}">
                <a16:creationId xmlns:a16="http://schemas.microsoft.com/office/drawing/2014/main" id="{8C09B025-2105-4A41-BC5A-1D5001988B13}"/>
              </a:ext>
            </a:extLst>
          </p:cNvPr>
          <p:cNvSpPr>
            <a:spLocks noGrp="1"/>
          </p:cNvSpPr>
          <p:nvPr>
            <p:ph type="ftr" sz="quarter" idx="11"/>
          </p:nvPr>
        </p:nvSpPr>
        <p:spPr/>
        <p:txBody>
          <a:bodyPr/>
          <a:lstStyle/>
          <a:p>
            <a:r>
              <a:rPr lang="en"/>
              <a:t>Data Analysis SS 2019    02-cellular-response-to-drug-pertubations   Group 5</a:t>
            </a:r>
            <a:endParaRPr lang="de-DE" dirty="0"/>
          </a:p>
        </p:txBody>
      </p:sp>
      <p:sp>
        <p:nvSpPr>
          <p:cNvPr id="30" name="Pfeil: nach unten 14">
            <a:extLst>
              <a:ext uri="{FF2B5EF4-FFF2-40B4-BE49-F238E27FC236}">
                <a16:creationId xmlns:a16="http://schemas.microsoft.com/office/drawing/2014/main" id="{395637D0-C74C-4C44-BBD1-01929EE0691A}"/>
              </a:ext>
            </a:extLst>
          </p:cNvPr>
          <p:cNvSpPr/>
          <p:nvPr/>
        </p:nvSpPr>
        <p:spPr>
          <a:xfrm rot="16200000">
            <a:off x="6262741" y="5473963"/>
            <a:ext cx="496712" cy="697565"/>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5209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10E5A61-E7DD-4265-9367-34E8EA47B7AC}"/>
              </a:ext>
            </a:extLst>
          </p:cNvPr>
          <p:cNvSpPr>
            <a:spLocks noGrp="1"/>
          </p:cNvSpPr>
          <p:nvPr>
            <p:ph type="sldNum" sz="quarter" idx="12"/>
          </p:nvPr>
        </p:nvSpPr>
        <p:spPr/>
        <p:txBody>
          <a:bodyPr/>
          <a:lstStyle/>
          <a:p>
            <a:fld id="{168253D1-080E-B340-9569-5B9343941D05}" type="slidenum">
              <a:rPr lang="de-DE" smtClean="0"/>
              <a:t>12</a:t>
            </a:fld>
            <a:endParaRPr lang="de-DE"/>
          </a:p>
        </p:txBody>
      </p:sp>
      <p:pic>
        <p:nvPicPr>
          <p:cNvPr id="3" name="Grafik 2">
            <a:extLst>
              <a:ext uri="{FF2B5EF4-FFF2-40B4-BE49-F238E27FC236}">
                <a16:creationId xmlns:a16="http://schemas.microsoft.com/office/drawing/2014/main" id="{70DAF823-F590-4F7B-8237-17372BB4528C}"/>
              </a:ext>
            </a:extLst>
          </p:cNvPr>
          <p:cNvPicPr>
            <a:picLocks noChangeAspect="1"/>
          </p:cNvPicPr>
          <p:nvPr/>
        </p:nvPicPr>
        <p:blipFill>
          <a:blip r:embed="rId2"/>
          <a:stretch>
            <a:fillRect/>
          </a:stretch>
        </p:blipFill>
        <p:spPr>
          <a:xfrm>
            <a:off x="865362" y="2088445"/>
            <a:ext cx="6612458" cy="4114428"/>
          </a:xfrm>
          <a:prstGeom prst="rect">
            <a:avLst/>
          </a:prstGeom>
        </p:spPr>
      </p:pic>
      <p:pic>
        <p:nvPicPr>
          <p:cNvPr id="4" name="Grafik 3">
            <a:extLst>
              <a:ext uri="{FF2B5EF4-FFF2-40B4-BE49-F238E27FC236}">
                <a16:creationId xmlns:a16="http://schemas.microsoft.com/office/drawing/2014/main" id="{A0F2B383-F16B-427B-92BD-5BE43D9EFEB4}"/>
              </a:ext>
            </a:extLst>
          </p:cNvPr>
          <p:cNvPicPr>
            <a:picLocks noChangeAspect="1"/>
          </p:cNvPicPr>
          <p:nvPr/>
        </p:nvPicPr>
        <p:blipFill>
          <a:blip r:embed="rId3"/>
          <a:stretch>
            <a:fillRect/>
          </a:stretch>
        </p:blipFill>
        <p:spPr>
          <a:xfrm>
            <a:off x="865362" y="2122803"/>
            <a:ext cx="1944793" cy="646232"/>
          </a:xfrm>
          <a:prstGeom prst="rect">
            <a:avLst/>
          </a:prstGeom>
        </p:spPr>
      </p:pic>
      <p:pic>
        <p:nvPicPr>
          <p:cNvPr id="6" name="Grafik 5">
            <a:extLst>
              <a:ext uri="{FF2B5EF4-FFF2-40B4-BE49-F238E27FC236}">
                <a16:creationId xmlns:a16="http://schemas.microsoft.com/office/drawing/2014/main" id="{4C103563-CAB9-405A-B985-BB0C73D6BA9E}"/>
              </a:ext>
            </a:extLst>
          </p:cNvPr>
          <p:cNvPicPr>
            <a:picLocks noChangeAspect="1"/>
          </p:cNvPicPr>
          <p:nvPr/>
        </p:nvPicPr>
        <p:blipFill>
          <a:blip r:embed="rId4"/>
          <a:stretch>
            <a:fillRect/>
          </a:stretch>
        </p:blipFill>
        <p:spPr>
          <a:xfrm>
            <a:off x="3646311" y="2088445"/>
            <a:ext cx="3831509" cy="3831509"/>
          </a:xfrm>
          <a:prstGeom prst="rect">
            <a:avLst/>
          </a:prstGeom>
        </p:spPr>
      </p:pic>
      <p:sp>
        <p:nvSpPr>
          <p:cNvPr id="7" name="Rechteck: abgerundete Ecken 6">
            <a:extLst>
              <a:ext uri="{FF2B5EF4-FFF2-40B4-BE49-F238E27FC236}">
                <a16:creationId xmlns:a16="http://schemas.microsoft.com/office/drawing/2014/main" id="{00ACCE62-6BF7-4739-96DA-02FDC28696BE}"/>
              </a:ext>
            </a:extLst>
          </p:cNvPr>
          <p:cNvSpPr/>
          <p:nvPr/>
        </p:nvSpPr>
        <p:spPr>
          <a:xfrm>
            <a:off x="865361" y="824089"/>
            <a:ext cx="5625749" cy="76768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“Find </a:t>
            </a:r>
            <a:r>
              <a:rPr lang="de-DE" sz="1600" b="1" dirty="0" err="1">
                <a:solidFill>
                  <a:schemeClr val="tx1"/>
                </a:solidFill>
              </a:rPr>
              <a:t>groups</a:t>
            </a:r>
            <a:r>
              <a:rPr lang="de-DE" sz="1600" b="1" dirty="0">
                <a:solidFill>
                  <a:schemeClr val="tx1"/>
                </a:solidFill>
              </a:rPr>
              <a:t> </a:t>
            </a:r>
            <a:r>
              <a:rPr lang="de-DE" sz="1600" b="1" dirty="0" err="1">
                <a:solidFill>
                  <a:schemeClr val="tx1"/>
                </a:solidFill>
              </a:rPr>
              <a:t>of</a:t>
            </a:r>
            <a:r>
              <a:rPr lang="de-DE" sz="1600" b="1" dirty="0">
                <a:solidFill>
                  <a:schemeClr val="tx1"/>
                </a:solidFill>
              </a:rPr>
              <a:t> </a:t>
            </a:r>
            <a:r>
              <a:rPr lang="de-DE" sz="1600" b="1" dirty="0" err="1">
                <a:solidFill>
                  <a:schemeClr val="tx1"/>
                </a:solidFill>
              </a:rPr>
              <a:t>most</a:t>
            </a:r>
            <a:r>
              <a:rPr lang="de-DE" sz="1600" b="1" dirty="0">
                <a:solidFill>
                  <a:schemeClr val="tx1"/>
                </a:solidFill>
              </a:rPr>
              <a:t> </a:t>
            </a:r>
            <a:r>
              <a:rPr lang="de-DE" sz="1600" b="1" dirty="0" err="1">
                <a:solidFill>
                  <a:schemeClr val="tx1"/>
                </a:solidFill>
              </a:rPr>
              <a:t>significant</a:t>
            </a:r>
            <a:r>
              <a:rPr lang="de-DE" sz="1600" b="1" dirty="0">
                <a:solidFill>
                  <a:schemeClr val="tx1"/>
                </a:solidFill>
              </a:rPr>
              <a:t> genes“</a:t>
            </a:r>
          </a:p>
        </p:txBody>
      </p:sp>
      <p:sp>
        <p:nvSpPr>
          <p:cNvPr id="9" name="Rechteck 8">
            <a:extLst>
              <a:ext uri="{FF2B5EF4-FFF2-40B4-BE49-F238E27FC236}">
                <a16:creationId xmlns:a16="http://schemas.microsoft.com/office/drawing/2014/main" id="{31241D7A-639C-4E14-998B-9E765F09325F}"/>
              </a:ext>
            </a:extLst>
          </p:cNvPr>
          <p:cNvSpPr/>
          <p:nvPr/>
        </p:nvSpPr>
        <p:spPr>
          <a:xfrm>
            <a:off x="6096000" y="5917132"/>
            <a:ext cx="1314784" cy="184666"/>
          </a:xfrm>
          <a:prstGeom prst="rect">
            <a:avLst/>
          </a:prstGeom>
        </p:spPr>
        <p:txBody>
          <a:bodyPr wrap="none">
            <a:spAutoFit/>
          </a:bodyPr>
          <a:lstStyle/>
          <a:p>
            <a:r>
              <a:rPr lang="de-DE" sz="600" dirty="0">
                <a:solidFill>
                  <a:schemeClr val="tx1">
                    <a:lumMod val="50000"/>
                    <a:lumOff val="50000"/>
                  </a:schemeClr>
                </a:solidFill>
              </a:rPr>
              <a:t>http://genomicsclass.github.io</a:t>
            </a:r>
          </a:p>
        </p:txBody>
      </p:sp>
      <p:sp>
        <p:nvSpPr>
          <p:cNvPr id="10" name="Textfeld 9">
            <a:extLst>
              <a:ext uri="{FF2B5EF4-FFF2-40B4-BE49-F238E27FC236}">
                <a16:creationId xmlns:a16="http://schemas.microsoft.com/office/drawing/2014/main" id="{129999B9-8C69-484A-999E-199B622F07F0}"/>
              </a:ext>
            </a:extLst>
          </p:cNvPr>
          <p:cNvSpPr txBox="1"/>
          <p:nvPr/>
        </p:nvSpPr>
        <p:spPr>
          <a:xfrm>
            <a:off x="993422" y="2856132"/>
            <a:ext cx="2562578" cy="338554"/>
          </a:xfrm>
          <a:prstGeom prst="rect">
            <a:avLst/>
          </a:prstGeom>
          <a:noFill/>
        </p:spPr>
        <p:txBody>
          <a:bodyPr wrap="square" rtlCol="0">
            <a:spAutoFit/>
          </a:bodyPr>
          <a:lstStyle/>
          <a:p>
            <a:r>
              <a:rPr lang="de-DE" sz="1600" dirty="0">
                <a:sym typeface="Wingdings" pitchFamily="2" charset="2"/>
              </a:rPr>
              <a:t> </a:t>
            </a:r>
            <a:r>
              <a:rPr lang="de-DE" sz="1600" dirty="0" err="1">
                <a:sym typeface="Wingdings" pitchFamily="2" charset="2"/>
              </a:rPr>
              <a:t>Fold</a:t>
            </a:r>
            <a:r>
              <a:rPr lang="de-DE" sz="1600" dirty="0">
                <a:sym typeface="Wingdings" pitchFamily="2" charset="2"/>
              </a:rPr>
              <a:t> </a:t>
            </a:r>
            <a:r>
              <a:rPr lang="de-DE" sz="1600" dirty="0" err="1">
                <a:sym typeface="Wingdings" pitchFamily="2" charset="2"/>
              </a:rPr>
              <a:t>change</a:t>
            </a:r>
            <a:r>
              <a:rPr lang="de-DE" sz="1600" dirty="0">
                <a:sym typeface="Wingdings" pitchFamily="2" charset="2"/>
              </a:rPr>
              <a:t> </a:t>
            </a:r>
          </a:p>
        </p:txBody>
      </p:sp>
      <p:sp>
        <p:nvSpPr>
          <p:cNvPr id="12" name="Pfeil: nach unten 13">
            <a:extLst>
              <a:ext uri="{FF2B5EF4-FFF2-40B4-BE49-F238E27FC236}">
                <a16:creationId xmlns:a16="http://schemas.microsoft.com/office/drawing/2014/main" id="{258FFFD5-A5EA-E348-8650-EDBDFEAA386E}"/>
              </a:ext>
            </a:extLst>
          </p:cNvPr>
          <p:cNvSpPr/>
          <p:nvPr/>
        </p:nvSpPr>
        <p:spPr>
          <a:xfrm>
            <a:off x="3556000" y="1394304"/>
            <a:ext cx="326314" cy="738964"/>
          </a:xfrm>
          <a:prstGeom prst="downArrow">
            <a:avLst>
              <a:gd name="adj1" fmla="val 50000"/>
              <a:gd name="adj2" fmla="val 56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Datumsplatzhalter 4">
            <a:extLst>
              <a:ext uri="{FF2B5EF4-FFF2-40B4-BE49-F238E27FC236}">
                <a16:creationId xmlns:a16="http://schemas.microsoft.com/office/drawing/2014/main" id="{EC840633-5C4D-1A49-8EAB-6C4AEAA2894F}"/>
              </a:ext>
            </a:extLst>
          </p:cNvPr>
          <p:cNvSpPr>
            <a:spLocks noGrp="1"/>
          </p:cNvSpPr>
          <p:nvPr>
            <p:ph type="dt" sz="half" idx="10"/>
          </p:nvPr>
        </p:nvSpPr>
        <p:spPr/>
        <p:txBody>
          <a:bodyPr/>
          <a:lstStyle/>
          <a:p>
            <a:fld id="{234887AA-A708-7F4B-AB2E-4BF1524969EF}" type="datetime1">
              <a:rPr lang="de-DE" smtClean="0"/>
              <a:t>15.05.19</a:t>
            </a:fld>
            <a:endParaRPr lang="de-DE"/>
          </a:p>
        </p:txBody>
      </p:sp>
      <p:sp>
        <p:nvSpPr>
          <p:cNvPr id="13" name="Fußzeilenplatzhalter 12">
            <a:extLst>
              <a:ext uri="{FF2B5EF4-FFF2-40B4-BE49-F238E27FC236}">
                <a16:creationId xmlns:a16="http://schemas.microsoft.com/office/drawing/2014/main" id="{2C771D4C-3AA0-DD43-855E-F44D110B5C33}"/>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182436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AF7D9887-06E8-454B-9D05-0CCF5E118497}"/>
              </a:ext>
            </a:extLst>
          </p:cNvPr>
          <p:cNvSpPr/>
          <p:nvPr/>
        </p:nvSpPr>
        <p:spPr>
          <a:xfrm>
            <a:off x="2990219" y="5486655"/>
            <a:ext cx="3120946" cy="67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H           </a:t>
            </a:r>
          </a:p>
          <a:p>
            <a:r>
              <a:rPr lang="de-DE" sz="1400" dirty="0">
                <a:solidFill>
                  <a:schemeClr val="tx1"/>
                </a:solidFill>
              </a:rPr>
              <a:t>          </a:t>
            </a:r>
            <a:r>
              <a:rPr lang="de-DE" sz="1400" dirty="0" err="1">
                <a:solidFill>
                  <a:schemeClr val="tx1"/>
                </a:solidFill>
              </a:rPr>
              <a:t>biomarkers</a:t>
            </a:r>
            <a:r>
              <a:rPr lang="de-DE" sz="1400" dirty="0">
                <a:solidFill>
                  <a:schemeClr val="tx1"/>
                </a:solidFill>
              </a:rPr>
              <a:t> </a:t>
            </a:r>
            <a:r>
              <a:rPr lang="de-DE" sz="1400" dirty="0" err="1">
                <a:solidFill>
                  <a:schemeClr val="tx1"/>
                </a:solidFill>
              </a:rPr>
              <a:t>for</a:t>
            </a:r>
            <a:r>
              <a:rPr lang="de-DE" sz="1400" dirty="0">
                <a:solidFill>
                  <a:schemeClr val="tx1"/>
                </a:solidFill>
              </a:rPr>
              <a:t> </a:t>
            </a:r>
            <a:r>
              <a:rPr lang="de-DE" sz="1400" dirty="0" err="1">
                <a:solidFill>
                  <a:schemeClr val="tx1"/>
                </a:solidFill>
              </a:rPr>
              <a:t>each</a:t>
            </a:r>
            <a:r>
              <a:rPr lang="de-DE" sz="1400" dirty="0">
                <a:solidFill>
                  <a:schemeClr val="tx1"/>
                </a:solidFill>
              </a:rPr>
              <a:t> </a:t>
            </a:r>
            <a:r>
              <a:rPr lang="de-DE" sz="1400" dirty="0" err="1">
                <a:solidFill>
                  <a:schemeClr val="tx1"/>
                </a:solidFill>
              </a:rPr>
              <a:t>cellline</a:t>
            </a:r>
            <a:endParaRPr lang="de-DE" sz="1400" dirty="0">
              <a:solidFill>
                <a:schemeClr val="tx1"/>
              </a:solidFill>
            </a:endParaRPr>
          </a:p>
          <a:p>
            <a:endParaRPr lang="de-DE" sz="1400" dirty="0">
              <a:solidFill>
                <a:schemeClr val="tx1"/>
              </a:solidFill>
            </a:endParaRPr>
          </a:p>
        </p:txBody>
      </p:sp>
      <p:sp>
        <p:nvSpPr>
          <p:cNvPr id="6" name="Rechteck: abgerundete Ecken 5">
            <a:extLst>
              <a:ext uri="{FF2B5EF4-FFF2-40B4-BE49-F238E27FC236}">
                <a16:creationId xmlns:a16="http://schemas.microsoft.com/office/drawing/2014/main" id="{25EC2C76-40AA-4F52-B206-A9588FF39919}"/>
              </a:ext>
            </a:extLst>
          </p:cNvPr>
          <p:cNvSpPr/>
          <p:nvPr/>
        </p:nvSpPr>
        <p:spPr>
          <a:xfrm>
            <a:off x="122894" y="1487296"/>
            <a:ext cx="6201707" cy="6364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9EC426D7-575C-43BA-9D20-E5DDF88B9FBE}"/>
              </a:ext>
            </a:extLst>
          </p:cNvPr>
          <p:cNvSpPr/>
          <p:nvPr/>
        </p:nvSpPr>
        <p:spPr>
          <a:xfrm>
            <a:off x="244081" y="2776705"/>
            <a:ext cx="5777389" cy="2274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b="1" dirty="0">
                <a:solidFill>
                  <a:srgbClr val="76E14B"/>
                </a:solidFill>
              </a:rPr>
              <a:t>     T-test</a:t>
            </a:r>
          </a:p>
          <a:p>
            <a:endParaRPr lang="de-DE" sz="2400" b="1" dirty="0">
              <a:solidFill>
                <a:srgbClr val="76E14B"/>
              </a:solidFill>
            </a:endParaRPr>
          </a:p>
          <a:p>
            <a:pPr marL="285750" indent="-285750">
              <a:buFont typeface="Arial" panose="020B0604020202020204" pitchFamily="34" charset="0"/>
              <a:buChar char="•"/>
            </a:pPr>
            <a:r>
              <a:rPr lang="de-DE" sz="1400" dirty="0" err="1">
                <a:solidFill>
                  <a:schemeClr val="tx1"/>
                </a:solidFill>
              </a:rPr>
              <a:t>paired</a:t>
            </a:r>
            <a:r>
              <a:rPr lang="de-DE" sz="1400" dirty="0">
                <a:solidFill>
                  <a:schemeClr val="tx1"/>
                </a:solidFill>
              </a:rPr>
              <a:t> and </a:t>
            </a:r>
            <a:r>
              <a:rPr lang="de-DE" sz="1400" dirty="0" err="1">
                <a:solidFill>
                  <a:schemeClr val="tx1"/>
                </a:solidFill>
              </a:rPr>
              <a:t>two-sided</a:t>
            </a:r>
            <a:endParaRPr lang="de-DE" sz="1400" dirty="0">
              <a:solidFill>
                <a:schemeClr val="tx1"/>
              </a:solidFill>
            </a:endParaRPr>
          </a:p>
          <a:p>
            <a:pPr marL="285750" indent="-285750">
              <a:buFont typeface="Arial" panose="020B0604020202020204" pitchFamily="34" charset="0"/>
              <a:buChar char="•"/>
            </a:pPr>
            <a:endParaRPr lang="de-DE" sz="1400" dirty="0">
              <a:solidFill>
                <a:schemeClr val="tx1"/>
              </a:solidFill>
            </a:endParaRPr>
          </a:p>
          <a:p>
            <a:pPr marL="285750" indent="-285750">
              <a:buFont typeface="Arial" panose="020B0604020202020204" pitchFamily="34" charset="0"/>
              <a:buChar char="•"/>
            </a:pPr>
            <a:endParaRPr lang="de-DE" sz="1400" dirty="0">
              <a:solidFill>
                <a:schemeClr val="tx1"/>
              </a:solidFill>
            </a:endParaRPr>
          </a:p>
          <a:p>
            <a:pPr marL="285750" indent="-285750">
              <a:buFont typeface="Arial" panose="020B0604020202020204" pitchFamily="34" charset="0"/>
              <a:buChar char="•"/>
            </a:pPr>
            <a:r>
              <a:rPr lang="de-DE" sz="1400" dirty="0">
                <a:solidFill>
                  <a:schemeClr val="tx1"/>
                </a:solidFill>
              </a:rPr>
              <a:t>H0:</a:t>
            </a:r>
            <a:r>
              <a:rPr lang="de-DE" sz="1400" b="1" dirty="0">
                <a:solidFill>
                  <a:schemeClr val="tx1"/>
                </a:solidFill>
              </a:rPr>
              <a:t> “The </a:t>
            </a:r>
            <a:r>
              <a:rPr lang="de-DE" sz="1400" b="1" dirty="0" err="1">
                <a:solidFill>
                  <a:schemeClr val="tx1"/>
                </a:solidFill>
              </a:rPr>
              <a:t>gene</a:t>
            </a:r>
            <a:r>
              <a:rPr lang="de-DE" sz="1400" b="1" dirty="0">
                <a:solidFill>
                  <a:schemeClr val="tx1"/>
                </a:solidFill>
              </a:rPr>
              <a:t> </a:t>
            </a:r>
            <a:r>
              <a:rPr lang="de-DE" sz="1400" b="1" dirty="0" err="1">
                <a:solidFill>
                  <a:schemeClr val="tx1"/>
                </a:solidFill>
              </a:rPr>
              <a:t>expression</a:t>
            </a:r>
            <a:r>
              <a:rPr lang="de-DE" sz="1400" b="1" dirty="0">
                <a:solidFill>
                  <a:schemeClr val="tx1"/>
                </a:solidFill>
              </a:rPr>
              <a:t> </a:t>
            </a:r>
            <a:r>
              <a:rPr lang="de-DE" sz="1400" b="1" dirty="0" err="1">
                <a:solidFill>
                  <a:schemeClr val="tx1"/>
                </a:solidFill>
              </a:rPr>
              <a:t>does</a:t>
            </a:r>
            <a:r>
              <a:rPr lang="de-DE" sz="1400" b="1" dirty="0">
                <a:solidFill>
                  <a:schemeClr val="tx1"/>
                </a:solidFill>
              </a:rPr>
              <a:t> not </a:t>
            </a:r>
            <a:r>
              <a:rPr lang="de-DE" sz="1400" b="1" dirty="0" err="1">
                <a:solidFill>
                  <a:schemeClr val="tx1"/>
                </a:solidFill>
              </a:rPr>
              <a:t>change</a:t>
            </a:r>
            <a:r>
              <a:rPr lang="de-DE" sz="1400" b="1" dirty="0">
                <a:solidFill>
                  <a:schemeClr val="tx1"/>
                </a:solidFill>
              </a:rPr>
              <a:t> </a:t>
            </a:r>
            <a:r>
              <a:rPr lang="de-DE" sz="1400" b="1" dirty="0" err="1">
                <a:solidFill>
                  <a:schemeClr val="tx1"/>
                </a:solidFill>
              </a:rPr>
              <a:t>significantly</a:t>
            </a:r>
            <a:r>
              <a:rPr lang="de-DE" sz="1400" b="1" dirty="0">
                <a:solidFill>
                  <a:schemeClr val="tx1"/>
                </a:solidFill>
              </a:rPr>
              <a:t> after         </a:t>
            </a:r>
            <a:r>
              <a:rPr lang="de-DE" sz="1400" b="1" dirty="0" err="1">
                <a:solidFill>
                  <a:schemeClr val="tx1"/>
                </a:solidFill>
              </a:rPr>
              <a:t>drug</a:t>
            </a:r>
            <a:r>
              <a:rPr lang="de-DE" sz="1400" b="1" dirty="0">
                <a:solidFill>
                  <a:schemeClr val="tx1"/>
                </a:solidFill>
              </a:rPr>
              <a:t> </a:t>
            </a:r>
            <a:r>
              <a:rPr lang="de-DE" sz="1400" b="1" dirty="0" err="1">
                <a:solidFill>
                  <a:schemeClr val="tx1"/>
                </a:solidFill>
              </a:rPr>
              <a:t>exposure</a:t>
            </a:r>
            <a:r>
              <a:rPr lang="de-DE" sz="1400" b="1" dirty="0">
                <a:solidFill>
                  <a:schemeClr val="tx1"/>
                </a:solidFill>
              </a:rPr>
              <a:t>“</a:t>
            </a:r>
          </a:p>
        </p:txBody>
      </p:sp>
      <p:sp>
        <p:nvSpPr>
          <p:cNvPr id="4" name="Foliennummernplatzhalter 3">
            <a:extLst>
              <a:ext uri="{FF2B5EF4-FFF2-40B4-BE49-F238E27FC236}">
                <a16:creationId xmlns:a16="http://schemas.microsoft.com/office/drawing/2014/main" id="{2ED3E814-7046-0646-945A-167F66DD3525}"/>
              </a:ext>
            </a:extLst>
          </p:cNvPr>
          <p:cNvSpPr>
            <a:spLocks noGrp="1"/>
          </p:cNvSpPr>
          <p:nvPr>
            <p:ph type="sldNum" sz="quarter" idx="12"/>
          </p:nvPr>
        </p:nvSpPr>
        <p:spPr/>
        <p:txBody>
          <a:bodyPr/>
          <a:lstStyle/>
          <a:p>
            <a:fld id="{168253D1-080E-B340-9569-5B9343941D05}" type="slidenum">
              <a:rPr lang="de-DE" smtClean="0"/>
              <a:t>13</a:t>
            </a:fld>
            <a:endParaRPr lang="de-DE"/>
          </a:p>
        </p:txBody>
      </p:sp>
      <p:sp>
        <p:nvSpPr>
          <p:cNvPr id="8" name="Titel 1">
            <a:extLst>
              <a:ext uri="{FF2B5EF4-FFF2-40B4-BE49-F238E27FC236}">
                <a16:creationId xmlns:a16="http://schemas.microsoft.com/office/drawing/2014/main" id="{80EEFB5B-8555-154A-87D1-68A99A39D79C}"/>
              </a:ext>
            </a:extLst>
          </p:cNvPr>
          <p:cNvSpPr txBox="1">
            <a:spLocks/>
          </p:cNvSpPr>
          <p:nvPr/>
        </p:nvSpPr>
        <p:spPr>
          <a:xfrm>
            <a:off x="874220"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de-DE" sz="3200" dirty="0"/>
          </a:p>
        </p:txBody>
      </p:sp>
      <p:sp>
        <p:nvSpPr>
          <p:cNvPr id="7" name="Textfeld 6">
            <a:extLst>
              <a:ext uri="{FF2B5EF4-FFF2-40B4-BE49-F238E27FC236}">
                <a16:creationId xmlns:a16="http://schemas.microsoft.com/office/drawing/2014/main" id="{5075D4C9-7D86-471B-ADF9-456CD8DB8DA2}"/>
              </a:ext>
            </a:extLst>
          </p:cNvPr>
          <p:cNvSpPr txBox="1"/>
          <p:nvPr/>
        </p:nvSpPr>
        <p:spPr>
          <a:xfrm>
            <a:off x="131960" y="1615835"/>
            <a:ext cx="6299120" cy="338554"/>
          </a:xfrm>
          <a:prstGeom prst="rect">
            <a:avLst/>
          </a:prstGeom>
          <a:noFill/>
        </p:spPr>
        <p:txBody>
          <a:bodyPr wrap="square" rtlCol="0">
            <a:spAutoFit/>
          </a:bodyPr>
          <a:lstStyle/>
          <a:p>
            <a:r>
              <a:rPr lang="de-DE" sz="1600" b="1" dirty="0"/>
              <a:t>“</a:t>
            </a:r>
            <a:r>
              <a:rPr lang="de-DE" sz="1600" b="1" dirty="0" err="1"/>
              <a:t>Which</a:t>
            </a:r>
            <a:r>
              <a:rPr lang="de-DE" sz="1600" b="1" dirty="0"/>
              <a:t> genes in </a:t>
            </a:r>
            <a:r>
              <a:rPr lang="de-DE" sz="1600" b="1" dirty="0" err="1"/>
              <a:t>which</a:t>
            </a:r>
            <a:r>
              <a:rPr lang="de-DE" sz="1600" b="1" dirty="0"/>
              <a:t> </a:t>
            </a:r>
            <a:r>
              <a:rPr lang="de-DE" sz="1600" b="1" dirty="0" err="1"/>
              <a:t>celllines</a:t>
            </a:r>
            <a:r>
              <a:rPr lang="de-DE" sz="1600" b="1" dirty="0"/>
              <a:t> </a:t>
            </a:r>
            <a:r>
              <a:rPr lang="de-DE" sz="1600" b="1" dirty="0" err="1"/>
              <a:t>can</a:t>
            </a:r>
            <a:r>
              <a:rPr lang="de-DE" sz="1600" b="1" dirty="0"/>
              <a:t> </a:t>
            </a:r>
            <a:r>
              <a:rPr lang="de-DE" sz="1600" b="1" dirty="0" err="1"/>
              <a:t>be</a:t>
            </a:r>
            <a:r>
              <a:rPr lang="de-DE" sz="1600" b="1" dirty="0"/>
              <a:t> </a:t>
            </a:r>
            <a:r>
              <a:rPr lang="de-DE" sz="1600" b="1" dirty="0" err="1"/>
              <a:t>used</a:t>
            </a:r>
            <a:r>
              <a:rPr lang="de-DE" sz="1600" b="1" dirty="0"/>
              <a:t> </a:t>
            </a:r>
            <a:r>
              <a:rPr lang="de-DE" sz="1600" b="1" dirty="0" err="1"/>
              <a:t>as</a:t>
            </a:r>
            <a:r>
              <a:rPr lang="de-DE" sz="1600" b="1" dirty="0"/>
              <a:t> </a:t>
            </a:r>
            <a:r>
              <a:rPr lang="de-DE" sz="1600" b="1" dirty="0" err="1"/>
              <a:t>biomarkers</a:t>
            </a:r>
            <a:r>
              <a:rPr lang="de-DE" sz="1600" b="1" dirty="0"/>
              <a:t>?“</a:t>
            </a:r>
          </a:p>
        </p:txBody>
      </p:sp>
      <p:sp>
        <p:nvSpPr>
          <p:cNvPr id="31" name="AutoShape 2" descr="blob:null/999735aa-77a6-41dc-ba98-b225a7fe1341">
            <a:extLst>
              <a:ext uri="{FF2B5EF4-FFF2-40B4-BE49-F238E27FC236}">
                <a16:creationId xmlns:a16="http://schemas.microsoft.com/office/drawing/2014/main" id="{FFA4BD64-9D3A-4DBA-AD13-84C1069FF65B}"/>
              </a:ext>
            </a:extLst>
          </p:cNvPr>
          <p:cNvSpPr>
            <a:spLocks noChangeAspect="1" noChangeArrowheads="1"/>
          </p:cNvSpPr>
          <p:nvPr/>
        </p:nvSpPr>
        <p:spPr bwMode="auto">
          <a:xfrm>
            <a:off x="9885003" y="2989503"/>
            <a:ext cx="1652123" cy="6265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Pfeil: nach unten 14">
            <a:extLst>
              <a:ext uri="{FF2B5EF4-FFF2-40B4-BE49-F238E27FC236}">
                <a16:creationId xmlns:a16="http://schemas.microsoft.com/office/drawing/2014/main" id="{6BF4DD94-C6F8-401B-A91B-B2ADCAA1DA5A}"/>
              </a:ext>
            </a:extLst>
          </p:cNvPr>
          <p:cNvSpPr/>
          <p:nvPr/>
        </p:nvSpPr>
        <p:spPr>
          <a:xfrm>
            <a:off x="1848475" y="2082928"/>
            <a:ext cx="496712" cy="697565"/>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pic>
        <p:nvPicPr>
          <p:cNvPr id="17" name="Grafik 16">
            <a:extLst>
              <a:ext uri="{FF2B5EF4-FFF2-40B4-BE49-F238E27FC236}">
                <a16:creationId xmlns:a16="http://schemas.microsoft.com/office/drawing/2014/main" id="{CBE09366-186F-4560-9573-F6F70207D642}"/>
              </a:ext>
            </a:extLst>
          </p:cNvPr>
          <p:cNvPicPr>
            <a:picLocks noChangeAspect="1"/>
          </p:cNvPicPr>
          <p:nvPr/>
        </p:nvPicPr>
        <p:blipFill>
          <a:blip r:embed="rId2"/>
          <a:stretch>
            <a:fillRect/>
          </a:stretch>
        </p:blipFill>
        <p:spPr>
          <a:xfrm>
            <a:off x="2741281" y="2900665"/>
            <a:ext cx="2913928" cy="1198353"/>
          </a:xfrm>
          <a:prstGeom prst="rect">
            <a:avLst/>
          </a:prstGeom>
        </p:spPr>
      </p:pic>
      <p:sp>
        <p:nvSpPr>
          <p:cNvPr id="19" name="Pfeil: nach oben gebogen 18">
            <a:extLst>
              <a:ext uri="{FF2B5EF4-FFF2-40B4-BE49-F238E27FC236}">
                <a16:creationId xmlns:a16="http://schemas.microsoft.com/office/drawing/2014/main" id="{5A90B8E4-EE42-449A-BEE1-82E7263C79C1}"/>
              </a:ext>
            </a:extLst>
          </p:cNvPr>
          <p:cNvSpPr/>
          <p:nvPr/>
        </p:nvSpPr>
        <p:spPr>
          <a:xfrm rot="5400000">
            <a:off x="1931828" y="5098336"/>
            <a:ext cx="1015772" cy="921620"/>
          </a:xfrm>
          <a:prstGeom prst="bentUpArrow">
            <a:avLst>
              <a:gd name="adj1" fmla="val 21371"/>
              <a:gd name="adj2" fmla="val 24817"/>
              <a:gd name="adj3" fmla="val 341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9" name="Grafik 28" descr="Häkchen">
            <a:extLst>
              <a:ext uri="{FF2B5EF4-FFF2-40B4-BE49-F238E27FC236}">
                <a16:creationId xmlns:a16="http://schemas.microsoft.com/office/drawing/2014/main" id="{B4090590-E763-4279-A284-4F826B038B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0219" y="5517774"/>
            <a:ext cx="549258" cy="549258"/>
          </a:xfrm>
          <a:prstGeom prst="rect">
            <a:avLst/>
          </a:prstGeom>
        </p:spPr>
      </p:pic>
      <p:sp>
        <p:nvSpPr>
          <p:cNvPr id="36" name="Rechteck 35">
            <a:extLst>
              <a:ext uri="{FF2B5EF4-FFF2-40B4-BE49-F238E27FC236}">
                <a16:creationId xmlns:a16="http://schemas.microsoft.com/office/drawing/2014/main" id="{0B4C9142-2473-4C40-9246-5CBE5DD14121}"/>
              </a:ext>
            </a:extLst>
          </p:cNvPr>
          <p:cNvSpPr/>
          <p:nvPr/>
        </p:nvSpPr>
        <p:spPr>
          <a:xfrm>
            <a:off x="8631080" y="2993778"/>
            <a:ext cx="3442920" cy="1137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solidFill>
                <a:schemeClr val="tx1"/>
              </a:solidFill>
            </a:endParaRPr>
          </a:p>
          <a:p>
            <a:r>
              <a:rPr lang="de-DE" sz="1400" dirty="0">
                <a:solidFill>
                  <a:schemeClr val="tx1"/>
                </a:solidFill>
              </a:rPr>
              <a:t>              find </a:t>
            </a:r>
            <a:r>
              <a:rPr lang="de-DE" sz="1400" b="1" dirty="0" err="1">
                <a:solidFill>
                  <a:schemeClr val="tx1"/>
                </a:solidFill>
              </a:rPr>
              <a:t>general</a:t>
            </a:r>
            <a:r>
              <a:rPr lang="de-DE" sz="1400" b="1" dirty="0">
                <a:solidFill>
                  <a:schemeClr val="tx1"/>
                </a:solidFill>
              </a:rPr>
              <a:t> </a:t>
            </a:r>
            <a:r>
              <a:rPr lang="de-DE" sz="1400" b="1" dirty="0" err="1">
                <a:solidFill>
                  <a:schemeClr val="tx1"/>
                </a:solidFill>
              </a:rPr>
              <a:t>biomarkers</a:t>
            </a:r>
            <a:endParaRPr lang="de-DE" sz="1400" b="1" dirty="0">
              <a:solidFill>
                <a:schemeClr val="tx1"/>
              </a:solidFill>
            </a:endParaRPr>
          </a:p>
          <a:p>
            <a:endParaRPr lang="de-DE" sz="800" dirty="0">
              <a:solidFill>
                <a:schemeClr val="tx1"/>
              </a:solidFill>
            </a:endParaRPr>
          </a:p>
          <a:p>
            <a:endParaRPr lang="de-DE" sz="800" dirty="0">
              <a:solidFill>
                <a:schemeClr val="tx1"/>
              </a:solidFill>
              <a:sym typeface="Wingdings" panose="05000000000000000000" pitchFamily="2" charset="2"/>
            </a:endParaRPr>
          </a:p>
          <a:p>
            <a:r>
              <a:rPr lang="de-DE" sz="1200" dirty="0">
                <a:solidFill>
                  <a:schemeClr val="tx1"/>
                </a:solidFill>
                <a:sym typeface="Wingdings" panose="05000000000000000000" pitchFamily="2" charset="2"/>
              </a:rPr>
              <a:t>     </a:t>
            </a:r>
          </a:p>
          <a:p>
            <a:r>
              <a:rPr lang="de-DE" sz="1400" dirty="0">
                <a:solidFill>
                  <a:schemeClr val="tx1"/>
                </a:solidFill>
                <a:sym typeface="Wingdings" panose="05000000000000000000" pitchFamily="2" charset="2"/>
              </a:rPr>
              <a:t>      </a:t>
            </a:r>
            <a:r>
              <a:rPr lang="de-DE" sz="1400" dirty="0" err="1">
                <a:solidFill>
                  <a:schemeClr val="tx1"/>
                </a:solidFill>
              </a:rPr>
              <a:t>representative</a:t>
            </a:r>
            <a:r>
              <a:rPr lang="de-DE" sz="1400" dirty="0">
                <a:solidFill>
                  <a:schemeClr val="tx1"/>
                </a:solidFill>
              </a:rPr>
              <a:t> </a:t>
            </a:r>
            <a:r>
              <a:rPr lang="de-DE" sz="1400" dirty="0" err="1">
                <a:solidFill>
                  <a:schemeClr val="tx1"/>
                </a:solidFill>
              </a:rPr>
              <a:t>for</a:t>
            </a:r>
            <a:r>
              <a:rPr lang="de-DE" sz="1400" dirty="0">
                <a:solidFill>
                  <a:schemeClr val="tx1"/>
                </a:solidFill>
              </a:rPr>
              <a:t> </a:t>
            </a:r>
            <a:r>
              <a:rPr lang="de-DE" sz="1400" dirty="0" err="1">
                <a:solidFill>
                  <a:schemeClr val="tx1"/>
                </a:solidFill>
              </a:rPr>
              <a:t>most</a:t>
            </a:r>
            <a:r>
              <a:rPr lang="de-DE" sz="1400" dirty="0">
                <a:solidFill>
                  <a:schemeClr val="tx1"/>
                </a:solidFill>
              </a:rPr>
              <a:t> </a:t>
            </a:r>
            <a:r>
              <a:rPr lang="de-DE" sz="1400" dirty="0" err="1">
                <a:solidFill>
                  <a:schemeClr val="tx1"/>
                </a:solidFill>
              </a:rPr>
              <a:t>celllines</a:t>
            </a:r>
            <a:endParaRPr lang="de-DE" sz="1400" dirty="0">
              <a:solidFill>
                <a:schemeClr val="tx1"/>
              </a:solidFill>
            </a:endParaRPr>
          </a:p>
          <a:p>
            <a:r>
              <a:rPr lang="de-DE" sz="1200" dirty="0">
                <a:solidFill>
                  <a:schemeClr val="tx1"/>
                </a:solidFill>
              </a:rPr>
              <a:t>                 </a:t>
            </a:r>
            <a:endParaRPr lang="de-DE" sz="1200" dirty="0"/>
          </a:p>
        </p:txBody>
      </p:sp>
      <p:pic>
        <p:nvPicPr>
          <p:cNvPr id="24" name="Grafik 23" descr="Volltreffer">
            <a:extLst>
              <a:ext uri="{FF2B5EF4-FFF2-40B4-BE49-F238E27FC236}">
                <a16:creationId xmlns:a16="http://schemas.microsoft.com/office/drawing/2014/main" id="{5073FCF8-B4AA-41C5-A99F-FD86E9882B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1080" y="3026682"/>
            <a:ext cx="733623" cy="733623"/>
          </a:xfrm>
          <a:prstGeom prst="rect">
            <a:avLst/>
          </a:prstGeom>
        </p:spPr>
      </p:pic>
      <p:sp>
        <p:nvSpPr>
          <p:cNvPr id="40" name="Rechteck 39">
            <a:extLst>
              <a:ext uri="{FF2B5EF4-FFF2-40B4-BE49-F238E27FC236}">
                <a16:creationId xmlns:a16="http://schemas.microsoft.com/office/drawing/2014/main" id="{662B0781-0259-4B59-A38B-21B851E042CF}"/>
              </a:ext>
            </a:extLst>
          </p:cNvPr>
          <p:cNvSpPr/>
          <p:nvPr/>
        </p:nvSpPr>
        <p:spPr>
          <a:xfrm>
            <a:off x="2693806" y="4103388"/>
            <a:ext cx="2882775" cy="184666"/>
          </a:xfrm>
          <a:prstGeom prst="rect">
            <a:avLst/>
          </a:prstGeom>
        </p:spPr>
        <p:txBody>
          <a:bodyPr wrap="square">
            <a:spAutoFit/>
          </a:bodyPr>
          <a:lstStyle/>
          <a:p>
            <a:r>
              <a:rPr lang="de-DE" sz="600" dirty="0">
                <a:solidFill>
                  <a:schemeClr val="bg1">
                    <a:lumMod val="65000"/>
                  </a:schemeClr>
                </a:solidFill>
              </a:rPr>
              <a:t>www.statisticshowto.datasciencecentral.com</a:t>
            </a:r>
          </a:p>
        </p:txBody>
      </p:sp>
      <p:sp>
        <p:nvSpPr>
          <p:cNvPr id="16" name="Pfeil: nach oben gebogen 15">
            <a:extLst>
              <a:ext uri="{FF2B5EF4-FFF2-40B4-BE49-F238E27FC236}">
                <a16:creationId xmlns:a16="http://schemas.microsoft.com/office/drawing/2014/main" id="{156DA12A-EDD2-4D32-B9AC-8E262E10BDC8}"/>
              </a:ext>
            </a:extLst>
          </p:cNvPr>
          <p:cNvSpPr/>
          <p:nvPr/>
        </p:nvSpPr>
        <p:spPr>
          <a:xfrm>
            <a:off x="9176215" y="4645915"/>
            <a:ext cx="2483824" cy="1313821"/>
          </a:xfrm>
          <a:prstGeom prst="bentUpArrow">
            <a:avLst>
              <a:gd name="adj1" fmla="val 10787"/>
              <a:gd name="adj2" fmla="val 15113"/>
              <a:gd name="adj3" fmla="val 280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itel 2">
            <a:extLst>
              <a:ext uri="{FF2B5EF4-FFF2-40B4-BE49-F238E27FC236}">
                <a16:creationId xmlns:a16="http://schemas.microsoft.com/office/drawing/2014/main" id="{BA5C56A1-0DC6-EE4E-98CB-3012FBC823EA}"/>
              </a:ext>
            </a:extLst>
          </p:cNvPr>
          <p:cNvSpPr>
            <a:spLocks noGrp="1"/>
          </p:cNvSpPr>
          <p:nvPr>
            <p:ph type="title"/>
          </p:nvPr>
        </p:nvSpPr>
        <p:spPr/>
        <p:txBody>
          <a:bodyPr/>
          <a:lstStyle/>
          <a:p>
            <a:r>
              <a:rPr lang="de-DE" sz="2400" dirty="0" err="1"/>
              <a:t>Transcriptional</a:t>
            </a:r>
            <a:r>
              <a:rPr lang="de-DE" sz="2400" dirty="0"/>
              <a:t> </a:t>
            </a:r>
            <a:r>
              <a:rPr lang="de-DE" sz="2400" dirty="0" err="1"/>
              <a:t>Changes</a:t>
            </a:r>
            <a:r>
              <a:rPr lang="de-DE" sz="2400" dirty="0"/>
              <a:t> &amp; Drug </a:t>
            </a:r>
            <a:r>
              <a:rPr lang="de-DE" sz="2400" dirty="0" err="1"/>
              <a:t>Sensitivity</a:t>
            </a:r>
            <a:r>
              <a:rPr lang="de-DE" sz="2400" dirty="0"/>
              <a:t> </a:t>
            </a:r>
            <a:br>
              <a:rPr lang="de-DE" sz="2400" dirty="0"/>
            </a:br>
            <a:br>
              <a:rPr lang="de-DE" sz="2400" dirty="0"/>
            </a:br>
            <a:endParaRPr lang="de-DE" sz="2400" dirty="0"/>
          </a:p>
        </p:txBody>
      </p:sp>
      <p:sp>
        <p:nvSpPr>
          <p:cNvPr id="14" name="Datumsplatzhalter 13">
            <a:extLst>
              <a:ext uri="{FF2B5EF4-FFF2-40B4-BE49-F238E27FC236}">
                <a16:creationId xmlns:a16="http://schemas.microsoft.com/office/drawing/2014/main" id="{38A17886-C969-3C40-83D5-7178C6D632DB}"/>
              </a:ext>
            </a:extLst>
          </p:cNvPr>
          <p:cNvSpPr>
            <a:spLocks noGrp="1"/>
          </p:cNvSpPr>
          <p:nvPr>
            <p:ph type="dt" sz="half" idx="10"/>
          </p:nvPr>
        </p:nvSpPr>
        <p:spPr>
          <a:xfrm>
            <a:off x="10771639" y="6512050"/>
            <a:ext cx="990599" cy="304799"/>
          </a:xfrm>
        </p:spPr>
        <p:txBody>
          <a:bodyPr/>
          <a:lstStyle/>
          <a:p>
            <a:fld id="{3B5AED84-CBB5-C24A-A0B7-11231B6155F8}" type="datetime1">
              <a:rPr lang="de-DE" smtClean="0"/>
              <a:t>15.05.19</a:t>
            </a:fld>
            <a:endParaRPr lang="de-DE" dirty="0"/>
          </a:p>
        </p:txBody>
      </p:sp>
      <p:sp>
        <p:nvSpPr>
          <p:cNvPr id="18" name="Fußzeilenplatzhalter 17">
            <a:extLst>
              <a:ext uri="{FF2B5EF4-FFF2-40B4-BE49-F238E27FC236}">
                <a16:creationId xmlns:a16="http://schemas.microsoft.com/office/drawing/2014/main" id="{8C09B025-2105-4A41-BC5A-1D5001988B13}"/>
              </a:ext>
            </a:extLst>
          </p:cNvPr>
          <p:cNvSpPr>
            <a:spLocks noGrp="1"/>
          </p:cNvSpPr>
          <p:nvPr>
            <p:ph type="ftr" sz="quarter" idx="11"/>
          </p:nvPr>
        </p:nvSpPr>
        <p:spPr/>
        <p:txBody>
          <a:bodyPr/>
          <a:lstStyle/>
          <a:p>
            <a:r>
              <a:rPr lang="en"/>
              <a:t>Data Analysis SS 2019    02-cellular-response-to-drug-pertubations   Group 5</a:t>
            </a:r>
            <a:endParaRPr lang="de-DE" dirty="0"/>
          </a:p>
        </p:txBody>
      </p:sp>
      <p:sp>
        <p:nvSpPr>
          <p:cNvPr id="30" name="Pfeil: nach unten 14">
            <a:extLst>
              <a:ext uri="{FF2B5EF4-FFF2-40B4-BE49-F238E27FC236}">
                <a16:creationId xmlns:a16="http://schemas.microsoft.com/office/drawing/2014/main" id="{395637D0-C74C-4C44-BBD1-01929EE0691A}"/>
              </a:ext>
            </a:extLst>
          </p:cNvPr>
          <p:cNvSpPr/>
          <p:nvPr/>
        </p:nvSpPr>
        <p:spPr>
          <a:xfrm rot="16200000">
            <a:off x="6339354" y="5377318"/>
            <a:ext cx="549257" cy="1005637"/>
          </a:xfrm>
          <a:prstGeom prst="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F77B1962-ADEF-7443-800A-C5C031E4FA0B}"/>
              </a:ext>
            </a:extLst>
          </p:cNvPr>
          <p:cNvSpPr/>
          <p:nvPr/>
        </p:nvSpPr>
        <p:spPr>
          <a:xfrm>
            <a:off x="7116802" y="5517774"/>
            <a:ext cx="2059413" cy="67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rgbClr val="76E14B"/>
                </a:solidFill>
              </a:rPr>
              <a:t>PCA</a:t>
            </a:r>
          </a:p>
        </p:txBody>
      </p:sp>
    </p:spTree>
    <p:extLst>
      <p:ext uri="{BB962C8B-B14F-4D97-AF65-F5344CB8AC3E}">
        <p14:creationId xmlns:p14="http://schemas.microsoft.com/office/powerpoint/2010/main" val="131795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07A87617-C9FE-4F90-AF57-C738B5FCB2A1}"/>
              </a:ext>
            </a:extLst>
          </p:cNvPr>
          <p:cNvSpPr/>
          <p:nvPr/>
        </p:nvSpPr>
        <p:spPr>
          <a:xfrm>
            <a:off x="191319" y="2329109"/>
            <a:ext cx="3650118" cy="403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E1348CF4-630C-4EDE-A89D-1D083BEB6B9B}"/>
              </a:ext>
            </a:extLst>
          </p:cNvPr>
          <p:cNvPicPr>
            <a:picLocks noChangeAspect="1"/>
          </p:cNvPicPr>
          <p:nvPr/>
        </p:nvPicPr>
        <p:blipFill>
          <a:blip r:embed="rId2"/>
          <a:stretch>
            <a:fillRect/>
          </a:stretch>
        </p:blipFill>
        <p:spPr>
          <a:xfrm>
            <a:off x="2614640" y="3504797"/>
            <a:ext cx="824156" cy="824156"/>
          </a:xfrm>
          <a:prstGeom prst="rect">
            <a:avLst/>
          </a:prstGeom>
        </p:spPr>
      </p:pic>
      <p:sp>
        <p:nvSpPr>
          <p:cNvPr id="2" name="Foliennummernplatzhalter 1">
            <a:extLst>
              <a:ext uri="{FF2B5EF4-FFF2-40B4-BE49-F238E27FC236}">
                <a16:creationId xmlns:a16="http://schemas.microsoft.com/office/drawing/2014/main" id="{0314830B-0355-4FDB-9126-D10839AF2239}"/>
              </a:ext>
            </a:extLst>
          </p:cNvPr>
          <p:cNvSpPr>
            <a:spLocks noGrp="1"/>
          </p:cNvSpPr>
          <p:nvPr>
            <p:ph type="sldNum" sz="quarter" idx="12"/>
          </p:nvPr>
        </p:nvSpPr>
        <p:spPr/>
        <p:txBody>
          <a:bodyPr/>
          <a:lstStyle/>
          <a:p>
            <a:fld id="{168253D1-080E-B340-9569-5B9343941D05}" type="slidenum">
              <a:rPr lang="de-DE" smtClean="0"/>
              <a:t>14</a:t>
            </a:fld>
            <a:endParaRPr lang="de-DE"/>
          </a:p>
        </p:txBody>
      </p:sp>
      <p:pic>
        <p:nvPicPr>
          <p:cNvPr id="4" name="Grafik 3">
            <a:extLst>
              <a:ext uri="{FF2B5EF4-FFF2-40B4-BE49-F238E27FC236}">
                <a16:creationId xmlns:a16="http://schemas.microsoft.com/office/drawing/2014/main" id="{B8EA46B0-0ACC-4277-B4F3-3A2AB4A734D4}"/>
              </a:ext>
            </a:extLst>
          </p:cNvPr>
          <p:cNvPicPr>
            <a:picLocks noChangeAspect="1"/>
          </p:cNvPicPr>
          <p:nvPr/>
        </p:nvPicPr>
        <p:blipFill>
          <a:blip r:embed="rId3"/>
          <a:stretch>
            <a:fillRect/>
          </a:stretch>
        </p:blipFill>
        <p:spPr>
          <a:xfrm>
            <a:off x="186795" y="2944845"/>
            <a:ext cx="1391254" cy="926923"/>
          </a:xfrm>
          <a:prstGeom prst="rect">
            <a:avLst/>
          </a:prstGeom>
        </p:spPr>
      </p:pic>
      <p:sp>
        <p:nvSpPr>
          <p:cNvPr id="6" name="Pfeil: nach links und rechts 5">
            <a:extLst>
              <a:ext uri="{FF2B5EF4-FFF2-40B4-BE49-F238E27FC236}">
                <a16:creationId xmlns:a16="http://schemas.microsoft.com/office/drawing/2014/main" id="{6A6B25DB-FB95-4C44-8302-8BA78B492E3C}"/>
              </a:ext>
            </a:extLst>
          </p:cNvPr>
          <p:cNvSpPr/>
          <p:nvPr/>
        </p:nvSpPr>
        <p:spPr>
          <a:xfrm>
            <a:off x="1411218" y="3316420"/>
            <a:ext cx="847388" cy="278991"/>
          </a:xfrm>
          <a:prstGeom prst="leftRightArrow">
            <a:avLst>
              <a:gd name="adj1" fmla="val 50000"/>
              <a:gd name="adj2" fmla="val 42853"/>
            </a:avLst>
          </a:prstGeom>
          <a:solidFill>
            <a:srgbClr val="F39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26989F36-C7F0-4B81-AA36-409F5FEE4043}"/>
              </a:ext>
            </a:extLst>
          </p:cNvPr>
          <p:cNvPicPr>
            <a:picLocks noChangeAspect="1"/>
          </p:cNvPicPr>
          <p:nvPr/>
        </p:nvPicPr>
        <p:blipFill>
          <a:blip r:embed="rId4"/>
          <a:stretch>
            <a:fillRect/>
          </a:stretch>
        </p:blipFill>
        <p:spPr>
          <a:xfrm>
            <a:off x="724866" y="4218878"/>
            <a:ext cx="1948024" cy="1915229"/>
          </a:xfrm>
          <a:prstGeom prst="rect">
            <a:avLst/>
          </a:prstGeom>
        </p:spPr>
      </p:pic>
      <p:sp>
        <p:nvSpPr>
          <p:cNvPr id="13" name="Textfeld 12">
            <a:extLst>
              <a:ext uri="{FF2B5EF4-FFF2-40B4-BE49-F238E27FC236}">
                <a16:creationId xmlns:a16="http://schemas.microsoft.com/office/drawing/2014/main" id="{A4A6539D-DFC1-4DF5-8B36-D5FE76759BA9}"/>
              </a:ext>
            </a:extLst>
          </p:cNvPr>
          <p:cNvSpPr txBox="1"/>
          <p:nvPr/>
        </p:nvSpPr>
        <p:spPr>
          <a:xfrm>
            <a:off x="210788" y="2175649"/>
            <a:ext cx="2741115" cy="1015663"/>
          </a:xfrm>
          <a:prstGeom prst="rect">
            <a:avLst/>
          </a:prstGeom>
          <a:noFill/>
        </p:spPr>
        <p:txBody>
          <a:bodyPr wrap="square" rtlCol="0">
            <a:spAutoFit/>
          </a:bodyPr>
          <a:lstStyle/>
          <a:p>
            <a:endParaRPr lang="de-DE" dirty="0"/>
          </a:p>
          <a:p>
            <a:r>
              <a:rPr lang="de-DE" sz="2400" b="1" dirty="0">
                <a:solidFill>
                  <a:srgbClr val="76E14B"/>
                </a:solidFill>
                <a:sym typeface="Wingdings" panose="05000000000000000000" pitchFamily="2" charset="2"/>
              </a:rPr>
              <a:t> l</a:t>
            </a:r>
            <a:r>
              <a:rPr lang="de-DE" sz="2400" b="1" dirty="0">
                <a:solidFill>
                  <a:srgbClr val="76E14B"/>
                </a:solidFill>
              </a:rPr>
              <a:t>inear </a:t>
            </a:r>
            <a:r>
              <a:rPr lang="de-DE" sz="2400" b="1" dirty="0" err="1">
                <a:solidFill>
                  <a:srgbClr val="76E14B"/>
                </a:solidFill>
              </a:rPr>
              <a:t>regression</a:t>
            </a:r>
            <a:endParaRPr lang="de-DE" sz="2400" b="1" dirty="0">
              <a:solidFill>
                <a:srgbClr val="76E14B"/>
              </a:solidFill>
            </a:endParaRPr>
          </a:p>
          <a:p>
            <a:pPr marL="285750" indent="-285750">
              <a:buFont typeface="Arial" panose="020B0604020202020204" pitchFamily="34" charset="0"/>
              <a:buChar char="•"/>
            </a:pPr>
            <a:endParaRPr lang="de-DE" dirty="0"/>
          </a:p>
        </p:txBody>
      </p:sp>
      <p:sp>
        <p:nvSpPr>
          <p:cNvPr id="14" name="Pfeil: nach unten 13">
            <a:extLst>
              <a:ext uri="{FF2B5EF4-FFF2-40B4-BE49-F238E27FC236}">
                <a16:creationId xmlns:a16="http://schemas.microsoft.com/office/drawing/2014/main" id="{BFB0A5FE-A161-4FDB-BA05-72206F3BD5D8}"/>
              </a:ext>
            </a:extLst>
          </p:cNvPr>
          <p:cNvSpPr/>
          <p:nvPr/>
        </p:nvSpPr>
        <p:spPr>
          <a:xfrm>
            <a:off x="1727632" y="1813378"/>
            <a:ext cx="337836" cy="515731"/>
          </a:xfrm>
          <a:prstGeom prst="downArrow">
            <a:avLst>
              <a:gd name="adj1" fmla="val 50000"/>
              <a:gd name="adj2" fmla="val 56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8E44ED2D-98E0-4B9E-9EE9-9D16D070287E}"/>
              </a:ext>
            </a:extLst>
          </p:cNvPr>
          <p:cNvSpPr txBox="1"/>
          <p:nvPr/>
        </p:nvSpPr>
        <p:spPr>
          <a:xfrm>
            <a:off x="1035113" y="6019683"/>
            <a:ext cx="1773760" cy="307777"/>
          </a:xfrm>
          <a:prstGeom prst="rect">
            <a:avLst/>
          </a:prstGeom>
          <a:noFill/>
        </p:spPr>
        <p:txBody>
          <a:bodyPr wrap="square" rtlCol="0">
            <a:spAutoFit/>
          </a:bodyPr>
          <a:lstStyle/>
          <a:p>
            <a:r>
              <a:rPr lang="de-DE" sz="1400" b="1" dirty="0" err="1"/>
              <a:t>doubling</a:t>
            </a:r>
            <a:r>
              <a:rPr lang="de-DE" sz="1400" b="1" dirty="0"/>
              <a:t> time</a:t>
            </a:r>
          </a:p>
        </p:txBody>
      </p:sp>
      <p:sp>
        <p:nvSpPr>
          <p:cNvPr id="16" name="Textfeld 15">
            <a:extLst>
              <a:ext uri="{FF2B5EF4-FFF2-40B4-BE49-F238E27FC236}">
                <a16:creationId xmlns:a16="http://schemas.microsoft.com/office/drawing/2014/main" id="{F2B2799F-4C02-499E-B58B-A6FE4FB6D186}"/>
              </a:ext>
            </a:extLst>
          </p:cNvPr>
          <p:cNvSpPr txBox="1"/>
          <p:nvPr/>
        </p:nvSpPr>
        <p:spPr>
          <a:xfrm rot="16200000">
            <a:off x="-110603" y="4747299"/>
            <a:ext cx="1390868" cy="338554"/>
          </a:xfrm>
          <a:prstGeom prst="rect">
            <a:avLst/>
          </a:prstGeom>
          <a:noFill/>
        </p:spPr>
        <p:txBody>
          <a:bodyPr wrap="square" rtlCol="0">
            <a:spAutoFit/>
          </a:bodyPr>
          <a:lstStyle/>
          <a:p>
            <a:r>
              <a:rPr lang="de-DE" sz="1600" b="1" dirty="0" err="1"/>
              <a:t>sensitivity</a:t>
            </a:r>
            <a:endParaRPr lang="de-DE" sz="1600" b="1" dirty="0"/>
          </a:p>
        </p:txBody>
      </p:sp>
      <p:pic>
        <p:nvPicPr>
          <p:cNvPr id="18" name="Grafik 17">
            <a:extLst>
              <a:ext uri="{FF2B5EF4-FFF2-40B4-BE49-F238E27FC236}">
                <a16:creationId xmlns:a16="http://schemas.microsoft.com/office/drawing/2014/main" id="{16E5D8CB-86D8-4076-A15A-2F1FA73AF726}"/>
              </a:ext>
            </a:extLst>
          </p:cNvPr>
          <p:cNvPicPr>
            <a:picLocks noChangeAspect="1"/>
          </p:cNvPicPr>
          <p:nvPr/>
        </p:nvPicPr>
        <p:blipFill>
          <a:blip r:embed="rId5"/>
          <a:stretch>
            <a:fillRect/>
          </a:stretch>
        </p:blipFill>
        <p:spPr>
          <a:xfrm>
            <a:off x="7540479" y="1327397"/>
            <a:ext cx="4350533" cy="1520156"/>
          </a:xfrm>
          <a:prstGeom prst="rect">
            <a:avLst/>
          </a:prstGeom>
          <a:ln w="28575">
            <a:solidFill>
              <a:schemeClr val="accent2"/>
            </a:solidFill>
          </a:ln>
        </p:spPr>
      </p:pic>
      <p:sp>
        <p:nvSpPr>
          <p:cNvPr id="27" name="Textfeld 26">
            <a:extLst>
              <a:ext uri="{FF2B5EF4-FFF2-40B4-BE49-F238E27FC236}">
                <a16:creationId xmlns:a16="http://schemas.microsoft.com/office/drawing/2014/main" id="{292B3D1D-8396-4E22-A0C4-E37AEE689FBD}"/>
              </a:ext>
            </a:extLst>
          </p:cNvPr>
          <p:cNvSpPr txBox="1"/>
          <p:nvPr/>
        </p:nvSpPr>
        <p:spPr>
          <a:xfrm>
            <a:off x="7601712" y="1330899"/>
            <a:ext cx="3965713" cy="338554"/>
          </a:xfrm>
          <a:prstGeom prst="rect">
            <a:avLst/>
          </a:prstGeom>
          <a:noFill/>
        </p:spPr>
        <p:txBody>
          <a:bodyPr wrap="square" rtlCol="0">
            <a:spAutoFit/>
          </a:bodyPr>
          <a:lstStyle/>
          <a:p>
            <a:r>
              <a:rPr lang="de-DE" sz="1600" b="1" dirty="0" err="1"/>
              <a:t>Understand</a:t>
            </a:r>
            <a:r>
              <a:rPr lang="de-DE" sz="1600" b="1" dirty="0"/>
              <a:t> </a:t>
            </a:r>
            <a:r>
              <a:rPr lang="de-DE" sz="1600" b="1" dirty="0" err="1"/>
              <a:t>connections</a:t>
            </a:r>
            <a:r>
              <a:rPr lang="de-DE" sz="1600" b="1" dirty="0"/>
              <a:t> :</a:t>
            </a:r>
          </a:p>
        </p:txBody>
      </p:sp>
      <p:pic>
        <p:nvPicPr>
          <p:cNvPr id="30" name="Grafik 29">
            <a:extLst>
              <a:ext uri="{FF2B5EF4-FFF2-40B4-BE49-F238E27FC236}">
                <a16:creationId xmlns:a16="http://schemas.microsoft.com/office/drawing/2014/main" id="{E6DA9B88-C9DF-4371-A69D-783035DC87C9}"/>
              </a:ext>
            </a:extLst>
          </p:cNvPr>
          <p:cNvPicPr>
            <a:picLocks noChangeAspect="1"/>
          </p:cNvPicPr>
          <p:nvPr/>
        </p:nvPicPr>
        <p:blipFill>
          <a:blip r:embed="rId6"/>
          <a:stretch>
            <a:fillRect/>
          </a:stretch>
        </p:blipFill>
        <p:spPr>
          <a:xfrm>
            <a:off x="7575657" y="3509159"/>
            <a:ext cx="4350534" cy="2810636"/>
          </a:xfrm>
          <a:prstGeom prst="rect">
            <a:avLst/>
          </a:prstGeom>
        </p:spPr>
      </p:pic>
      <p:sp>
        <p:nvSpPr>
          <p:cNvPr id="32" name="Rechteck: abgerundete Ecken 31">
            <a:extLst>
              <a:ext uri="{FF2B5EF4-FFF2-40B4-BE49-F238E27FC236}">
                <a16:creationId xmlns:a16="http://schemas.microsoft.com/office/drawing/2014/main" id="{67C96B8D-D8F8-40EF-9914-30A1BDBF0221}"/>
              </a:ext>
            </a:extLst>
          </p:cNvPr>
          <p:cNvSpPr/>
          <p:nvPr/>
        </p:nvSpPr>
        <p:spPr>
          <a:xfrm>
            <a:off x="4324717" y="4662311"/>
            <a:ext cx="2757820" cy="11662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„Can </a:t>
            </a:r>
            <a:r>
              <a:rPr lang="de-DE" sz="1600" b="1" dirty="0" err="1">
                <a:solidFill>
                  <a:schemeClr val="tx1"/>
                </a:solidFill>
              </a:rPr>
              <a:t>we</a:t>
            </a:r>
            <a:r>
              <a:rPr lang="de-DE" sz="1600" b="1" dirty="0">
                <a:solidFill>
                  <a:schemeClr val="tx1"/>
                </a:solidFill>
              </a:rPr>
              <a:t> </a:t>
            </a:r>
            <a:r>
              <a:rPr lang="de-DE" sz="1600" b="1" dirty="0" err="1">
                <a:solidFill>
                  <a:schemeClr val="tx1"/>
                </a:solidFill>
              </a:rPr>
              <a:t>predict</a:t>
            </a:r>
            <a:r>
              <a:rPr lang="de-DE" sz="1600" b="1" dirty="0">
                <a:solidFill>
                  <a:schemeClr val="tx1"/>
                </a:solidFill>
              </a:rPr>
              <a:t> </a:t>
            </a:r>
            <a:r>
              <a:rPr lang="de-DE" sz="1600" b="1" dirty="0" err="1">
                <a:solidFill>
                  <a:schemeClr val="tx1"/>
                </a:solidFill>
              </a:rPr>
              <a:t>drug</a:t>
            </a:r>
            <a:r>
              <a:rPr lang="de-DE" sz="1600" b="1" dirty="0">
                <a:solidFill>
                  <a:schemeClr val="tx1"/>
                </a:solidFill>
              </a:rPr>
              <a:t> </a:t>
            </a:r>
            <a:r>
              <a:rPr lang="de-DE" sz="1600" b="1" dirty="0" err="1">
                <a:solidFill>
                  <a:schemeClr val="tx1"/>
                </a:solidFill>
              </a:rPr>
              <a:t>sensitivity</a:t>
            </a:r>
            <a:r>
              <a:rPr lang="de-DE" sz="1600" b="1" dirty="0">
                <a:solidFill>
                  <a:schemeClr val="tx1"/>
                </a:solidFill>
              </a:rPr>
              <a:t> </a:t>
            </a:r>
            <a:r>
              <a:rPr lang="de-DE" sz="1600" b="1" dirty="0" err="1">
                <a:solidFill>
                  <a:schemeClr val="tx1"/>
                </a:solidFill>
              </a:rPr>
              <a:t>with</a:t>
            </a:r>
            <a:r>
              <a:rPr lang="de-DE" sz="1600" b="1" dirty="0">
                <a:solidFill>
                  <a:schemeClr val="tx1"/>
                </a:solidFill>
              </a:rPr>
              <a:t> </a:t>
            </a:r>
            <a:r>
              <a:rPr lang="de-DE" sz="1600" b="1" dirty="0" err="1">
                <a:solidFill>
                  <a:schemeClr val="tx1"/>
                </a:solidFill>
              </a:rPr>
              <a:t>copy</a:t>
            </a:r>
            <a:r>
              <a:rPr lang="de-DE" sz="1600" b="1" dirty="0">
                <a:solidFill>
                  <a:schemeClr val="tx1"/>
                </a:solidFill>
              </a:rPr>
              <a:t> </a:t>
            </a:r>
            <a:r>
              <a:rPr lang="de-DE" sz="1600" b="1" dirty="0" err="1">
                <a:solidFill>
                  <a:schemeClr val="tx1"/>
                </a:solidFill>
              </a:rPr>
              <a:t>number</a:t>
            </a:r>
            <a:r>
              <a:rPr lang="de-DE" sz="1600" b="1" dirty="0">
                <a:solidFill>
                  <a:schemeClr val="tx1"/>
                </a:solidFill>
              </a:rPr>
              <a:t> </a:t>
            </a:r>
            <a:r>
              <a:rPr lang="de-DE" sz="1600" b="1" dirty="0" err="1">
                <a:solidFill>
                  <a:schemeClr val="tx1"/>
                </a:solidFill>
              </a:rPr>
              <a:t>of</a:t>
            </a:r>
            <a:r>
              <a:rPr lang="de-DE" sz="1600" b="1" dirty="0">
                <a:solidFill>
                  <a:schemeClr val="tx1"/>
                </a:solidFill>
              </a:rPr>
              <a:t> </a:t>
            </a:r>
            <a:r>
              <a:rPr lang="de-DE" sz="1600" b="1" dirty="0" err="1">
                <a:solidFill>
                  <a:schemeClr val="tx1"/>
                </a:solidFill>
              </a:rPr>
              <a:t>biomarkers</a:t>
            </a:r>
            <a:r>
              <a:rPr lang="de-DE" sz="1600" b="1" dirty="0">
                <a:solidFill>
                  <a:schemeClr val="tx1"/>
                </a:solidFill>
              </a:rPr>
              <a:t>?“</a:t>
            </a:r>
          </a:p>
        </p:txBody>
      </p:sp>
      <p:pic>
        <p:nvPicPr>
          <p:cNvPr id="33" name="Grafik 32">
            <a:extLst>
              <a:ext uri="{FF2B5EF4-FFF2-40B4-BE49-F238E27FC236}">
                <a16:creationId xmlns:a16="http://schemas.microsoft.com/office/drawing/2014/main" id="{3A0E0BEB-F735-4356-8D38-3B73D6D0BD0B}"/>
              </a:ext>
            </a:extLst>
          </p:cNvPr>
          <p:cNvPicPr>
            <a:picLocks noChangeAspect="1"/>
          </p:cNvPicPr>
          <p:nvPr/>
        </p:nvPicPr>
        <p:blipFill>
          <a:blip r:embed="rId7"/>
          <a:stretch>
            <a:fillRect/>
          </a:stretch>
        </p:blipFill>
        <p:spPr>
          <a:xfrm>
            <a:off x="7579222" y="3832902"/>
            <a:ext cx="3286029" cy="377985"/>
          </a:xfrm>
          <a:prstGeom prst="rect">
            <a:avLst/>
          </a:prstGeom>
        </p:spPr>
      </p:pic>
      <p:pic>
        <p:nvPicPr>
          <p:cNvPr id="34" name="Grafik 33">
            <a:extLst>
              <a:ext uri="{FF2B5EF4-FFF2-40B4-BE49-F238E27FC236}">
                <a16:creationId xmlns:a16="http://schemas.microsoft.com/office/drawing/2014/main" id="{7436A909-DE95-47B3-B97B-A4B8F56F94A5}"/>
              </a:ext>
            </a:extLst>
          </p:cNvPr>
          <p:cNvPicPr>
            <a:picLocks noChangeAspect="1"/>
          </p:cNvPicPr>
          <p:nvPr/>
        </p:nvPicPr>
        <p:blipFill>
          <a:blip r:embed="rId8"/>
          <a:stretch>
            <a:fillRect/>
          </a:stretch>
        </p:blipFill>
        <p:spPr>
          <a:xfrm>
            <a:off x="7535261" y="3238092"/>
            <a:ext cx="2786113" cy="1018120"/>
          </a:xfrm>
          <a:prstGeom prst="rect">
            <a:avLst/>
          </a:prstGeom>
        </p:spPr>
      </p:pic>
      <p:pic>
        <p:nvPicPr>
          <p:cNvPr id="35" name="Grafik 34">
            <a:extLst>
              <a:ext uri="{FF2B5EF4-FFF2-40B4-BE49-F238E27FC236}">
                <a16:creationId xmlns:a16="http://schemas.microsoft.com/office/drawing/2014/main" id="{AFFC47B5-CB9F-4A83-81D1-C97ABA6E8AD2}"/>
              </a:ext>
            </a:extLst>
          </p:cNvPr>
          <p:cNvPicPr>
            <a:picLocks noChangeAspect="1"/>
          </p:cNvPicPr>
          <p:nvPr/>
        </p:nvPicPr>
        <p:blipFill>
          <a:blip r:embed="rId9"/>
          <a:stretch>
            <a:fillRect/>
          </a:stretch>
        </p:blipFill>
        <p:spPr>
          <a:xfrm>
            <a:off x="9843374" y="4163360"/>
            <a:ext cx="1956986" cy="1926503"/>
          </a:xfrm>
          <a:prstGeom prst="rect">
            <a:avLst/>
          </a:prstGeom>
        </p:spPr>
      </p:pic>
      <p:pic>
        <p:nvPicPr>
          <p:cNvPr id="38" name="Grafik 37">
            <a:extLst>
              <a:ext uri="{FF2B5EF4-FFF2-40B4-BE49-F238E27FC236}">
                <a16:creationId xmlns:a16="http://schemas.microsoft.com/office/drawing/2014/main" id="{0B77D63E-1C9D-4D3A-A4DF-9C1BD1F2CF4D}"/>
              </a:ext>
            </a:extLst>
          </p:cNvPr>
          <p:cNvPicPr>
            <a:picLocks noChangeAspect="1"/>
          </p:cNvPicPr>
          <p:nvPr/>
        </p:nvPicPr>
        <p:blipFill>
          <a:blip r:embed="rId10"/>
          <a:stretch>
            <a:fillRect/>
          </a:stretch>
        </p:blipFill>
        <p:spPr>
          <a:xfrm>
            <a:off x="10519496" y="4715791"/>
            <a:ext cx="652329" cy="652329"/>
          </a:xfrm>
          <a:prstGeom prst="rect">
            <a:avLst/>
          </a:prstGeom>
        </p:spPr>
      </p:pic>
      <p:pic>
        <p:nvPicPr>
          <p:cNvPr id="39" name="Grafik 38">
            <a:extLst>
              <a:ext uri="{FF2B5EF4-FFF2-40B4-BE49-F238E27FC236}">
                <a16:creationId xmlns:a16="http://schemas.microsoft.com/office/drawing/2014/main" id="{BDAF9B06-CB0A-479D-9051-B8653E02B569}"/>
              </a:ext>
            </a:extLst>
          </p:cNvPr>
          <p:cNvPicPr>
            <a:picLocks noChangeAspect="1"/>
          </p:cNvPicPr>
          <p:nvPr/>
        </p:nvPicPr>
        <p:blipFill>
          <a:blip r:embed="rId10"/>
          <a:stretch>
            <a:fillRect/>
          </a:stretch>
        </p:blipFill>
        <p:spPr>
          <a:xfrm>
            <a:off x="1537981" y="4794247"/>
            <a:ext cx="652329" cy="652329"/>
          </a:xfrm>
          <a:prstGeom prst="rect">
            <a:avLst/>
          </a:prstGeom>
        </p:spPr>
      </p:pic>
      <p:pic>
        <p:nvPicPr>
          <p:cNvPr id="3" name="Grafik 2">
            <a:extLst>
              <a:ext uri="{FF2B5EF4-FFF2-40B4-BE49-F238E27FC236}">
                <a16:creationId xmlns:a16="http://schemas.microsoft.com/office/drawing/2014/main" id="{488DB632-0C28-406B-A14F-E17DB5BDDBC0}"/>
              </a:ext>
            </a:extLst>
          </p:cNvPr>
          <p:cNvPicPr>
            <a:picLocks noChangeAspect="1"/>
          </p:cNvPicPr>
          <p:nvPr/>
        </p:nvPicPr>
        <p:blipFill>
          <a:blip r:embed="rId11"/>
          <a:stretch>
            <a:fillRect/>
          </a:stretch>
        </p:blipFill>
        <p:spPr>
          <a:xfrm>
            <a:off x="2319385" y="2932059"/>
            <a:ext cx="1390868" cy="1396084"/>
          </a:xfrm>
          <a:prstGeom prst="rect">
            <a:avLst/>
          </a:prstGeom>
        </p:spPr>
      </p:pic>
      <p:sp>
        <p:nvSpPr>
          <p:cNvPr id="40" name="Textfeld 39">
            <a:extLst>
              <a:ext uri="{FF2B5EF4-FFF2-40B4-BE49-F238E27FC236}">
                <a16:creationId xmlns:a16="http://schemas.microsoft.com/office/drawing/2014/main" id="{0DA0AA58-C688-4AF3-87EE-0C26E15CBF49}"/>
              </a:ext>
            </a:extLst>
          </p:cNvPr>
          <p:cNvSpPr txBox="1"/>
          <p:nvPr/>
        </p:nvSpPr>
        <p:spPr>
          <a:xfrm>
            <a:off x="7689618" y="1824863"/>
            <a:ext cx="2062629" cy="307777"/>
          </a:xfrm>
          <a:prstGeom prst="rect">
            <a:avLst/>
          </a:prstGeom>
          <a:solidFill>
            <a:srgbClr val="FFFD78"/>
          </a:solidFill>
        </p:spPr>
        <p:txBody>
          <a:bodyPr wrap="square" rtlCol="0">
            <a:spAutoFit/>
          </a:bodyPr>
          <a:lstStyle/>
          <a:p>
            <a:r>
              <a:rPr lang="de-DE" sz="1400" b="1" dirty="0" err="1"/>
              <a:t>biomarker</a:t>
            </a:r>
            <a:r>
              <a:rPr lang="de-DE" sz="1400" b="1" dirty="0"/>
              <a:t> </a:t>
            </a:r>
            <a:r>
              <a:rPr lang="de-DE" sz="1400" b="1" dirty="0" err="1"/>
              <a:t>expression</a:t>
            </a:r>
            <a:endParaRPr lang="de-DE" sz="1400" b="1" dirty="0"/>
          </a:p>
        </p:txBody>
      </p:sp>
      <p:sp>
        <p:nvSpPr>
          <p:cNvPr id="41" name="Textfeld 40">
            <a:extLst>
              <a:ext uri="{FF2B5EF4-FFF2-40B4-BE49-F238E27FC236}">
                <a16:creationId xmlns:a16="http://schemas.microsoft.com/office/drawing/2014/main" id="{07D9D82B-F740-4720-BB98-0C620DE56A64}"/>
              </a:ext>
            </a:extLst>
          </p:cNvPr>
          <p:cNvSpPr txBox="1"/>
          <p:nvPr/>
        </p:nvSpPr>
        <p:spPr>
          <a:xfrm>
            <a:off x="10524714" y="2022834"/>
            <a:ext cx="1071815" cy="307777"/>
          </a:xfrm>
          <a:prstGeom prst="rect">
            <a:avLst/>
          </a:prstGeom>
          <a:solidFill>
            <a:srgbClr val="FFFD78"/>
          </a:solidFill>
        </p:spPr>
        <p:txBody>
          <a:bodyPr wrap="square" rtlCol="0">
            <a:spAutoFit/>
          </a:bodyPr>
          <a:lstStyle/>
          <a:p>
            <a:r>
              <a:rPr lang="de-DE" sz="1400" b="1" dirty="0" err="1"/>
              <a:t>sensitivity</a:t>
            </a:r>
            <a:endParaRPr lang="de-DE" sz="1400" b="1" dirty="0"/>
          </a:p>
        </p:txBody>
      </p:sp>
      <p:sp>
        <p:nvSpPr>
          <p:cNvPr id="42" name="Textfeld 41">
            <a:extLst>
              <a:ext uri="{FF2B5EF4-FFF2-40B4-BE49-F238E27FC236}">
                <a16:creationId xmlns:a16="http://schemas.microsoft.com/office/drawing/2014/main" id="{FFE1AF79-6C38-421B-8C68-33F96D926B88}"/>
              </a:ext>
            </a:extLst>
          </p:cNvPr>
          <p:cNvSpPr txBox="1"/>
          <p:nvPr/>
        </p:nvSpPr>
        <p:spPr>
          <a:xfrm>
            <a:off x="8768105" y="2463540"/>
            <a:ext cx="1534837" cy="307777"/>
          </a:xfrm>
          <a:prstGeom prst="rect">
            <a:avLst/>
          </a:prstGeom>
          <a:solidFill>
            <a:srgbClr val="FFFD78"/>
          </a:solidFill>
        </p:spPr>
        <p:txBody>
          <a:bodyPr wrap="square" rtlCol="0">
            <a:spAutoFit/>
          </a:bodyPr>
          <a:lstStyle/>
          <a:p>
            <a:r>
              <a:rPr lang="de-DE" sz="1400" b="1" dirty="0" err="1"/>
              <a:t>doubling</a:t>
            </a:r>
            <a:r>
              <a:rPr lang="de-DE" sz="1400" b="1" dirty="0"/>
              <a:t> time</a:t>
            </a:r>
          </a:p>
        </p:txBody>
      </p:sp>
      <p:pic>
        <p:nvPicPr>
          <p:cNvPr id="44" name="Grafik 43" descr="Maximieren">
            <a:extLst>
              <a:ext uri="{FF2B5EF4-FFF2-40B4-BE49-F238E27FC236}">
                <a16:creationId xmlns:a16="http://schemas.microsoft.com/office/drawing/2014/main" id="{C27E7BA0-FB7E-4778-8CB2-FC4C78F9C68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3167453">
            <a:off x="9869373" y="1782383"/>
            <a:ext cx="472441" cy="480900"/>
          </a:xfrm>
          <a:prstGeom prst="rect">
            <a:avLst/>
          </a:prstGeom>
        </p:spPr>
      </p:pic>
      <p:pic>
        <p:nvPicPr>
          <p:cNvPr id="45" name="Grafik 44">
            <a:extLst>
              <a:ext uri="{FF2B5EF4-FFF2-40B4-BE49-F238E27FC236}">
                <a16:creationId xmlns:a16="http://schemas.microsoft.com/office/drawing/2014/main" id="{90242309-8E5E-4F9C-9DA5-46FC6C71ED1D}"/>
              </a:ext>
            </a:extLst>
          </p:cNvPr>
          <p:cNvPicPr>
            <a:picLocks noChangeAspect="1"/>
          </p:cNvPicPr>
          <p:nvPr/>
        </p:nvPicPr>
        <p:blipFill>
          <a:blip r:embed="rId14"/>
          <a:stretch>
            <a:fillRect/>
          </a:stretch>
        </p:blipFill>
        <p:spPr>
          <a:xfrm rot="17451238">
            <a:off x="8540457" y="2168330"/>
            <a:ext cx="298400" cy="298400"/>
          </a:xfrm>
          <a:prstGeom prst="rect">
            <a:avLst/>
          </a:prstGeom>
        </p:spPr>
      </p:pic>
      <p:pic>
        <p:nvPicPr>
          <p:cNvPr id="46" name="Grafik 45">
            <a:extLst>
              <a:ext uri="{FF2B5EF4-FFF2-40B4-BE49-F238E27FC236}">
                <a16:creationId xmlns:a16="http://schemas.microsoft.com/office/drawing/2014/main" id="{7BCF108B-EDB7-434B-A369-0C8207F760CA}"/>
              </a:ext>
            </a:extLst>
          </p:cNvPr>
          <p:cNvPicPr>
            <a:picLocks noChangeAspect="1"/>
          </p:cNvPicPr>
          <p:nvPr/>
        </p:nvPicPr>
        <p:blipFill>
          <a:blip r:embed="rId14"/>
          <a:stretch>
            <a:fillRect/>
          </a:stretch>
        </p:blipFill>
        <p:spPr>
          <a:xfrm>
            <a:off x="10302942" y="2275928"/>
            <a:ext cx="284574" cy="284574"/>
          </a:xfrm>
          <a:prstGeom prst="rect">
            <a:avLst/>
          </a:prstGeom>
        </p:spPr>
      </p:pic>
      <p:pic>
        <p:nvPicPr>
          <p:cNvPr id="47" name="Grafik 46">
            <a:extLst>
              <a:ext uri="{FF2B5EF4-FFF2-40B4-BE49-F238E27FC236}">
                <a16:creationId xmlns:a16="http://schemas.microsoft.com/office/drawing/2014/main" id="{F6F7B635-FC9C-4B0E-8039-982029AE82D3}"/>
              </a:ext>
            </a:extLst>
          </p:cNvPr>
          <p:cNvPicPr>
            <a:picLocks noChangeAspect="1"/>
          </p:cNvPicPr>
          <p:nvPr/>
        </p:nvPicPr>
        <p:blipFill>
          <a:blip r:embed="rId15"/>
          <a:stretch>
            <a:fillRect/>
          </a:stretch>
        </p:blipFill>
        <p:spPr>
          <a:xfrm>
            <a:off x="165859" y="6390144"/>
            <a:ext cx="1536325" cy="188992"/>
          </a:xfrm>
          <a:prstGeom prst="rect">
            <a:avLst/>
          </a:prstGeom>
        </p:spPr>
      </p:pic>
      <p:pic>
        <p:nvPicPr>
          <p:cNvPr id="48" name="Grafik 47">
            <a:extLst>
              <a:ext uri="{FF2B5EF4-FFF2-40B4-BE49-F238E27FC236}">
                <a16:creationId xmlns:a16="http://schemas.microsoft.com/office/drawing/2014/main" id="{AE65184A-F260-4DA1-BA37-AB7CB111104A}"/>
              </a:ext>
            </a:extLst>
          </p:cNvPr>
          <p:cNvPicPr>
            <a:picLocks noChangeAspect="1"/>
          </p:cNvPicPr>
          <p:nvPr/>
        </p:nvPicPr>
        <p:blipFill>
          <a:blip r:embed="rId15"/>
          <a:stretch>
            <a:fillRect/>
          </a:stretch>
        </p:blipFill>
        <p:spPr>
          <a:xfrm>
            <a:off x="10896417" y="4282712"/>
            <a:ext cx="1536325" cy="188992"/>
          </a:xfrm>
          <a:prstGeom prst="rect">
            <a:avLst/>
          </a:prstGeom>
        </p:spPr>
      </p:pic>
      <p:sp>
        <p:nvSpPr>
          <p:cNvPr id="8" name="Textfeld 7">
            <a:extLst>
              <a:ext uri="{FF2B5EF4-FFF2-40B4-BE49-F238E27FC236}">
                <a16:creationId xmlns:a16="http://schemas.microsoft.com/office/drawing/2014/main" id="{B1CDB0F0-7186-43E8-92C9-49021EBED751}"/>
              </a:ext>
            </a:extLst>
          </p:cNvPr>
          <p:cNvSpPr txBox="1"/>
          <p:nvPr/>
        </p:nvSpPr>
        <p:spPr>
          <a:xfrm>
            <a:off x="10187164" y="5975439"/>
            <a:ext cx="1536325" cy="307777"/>
          </a:xfrm>
          <a:prstGeom prst="rect">
            <a:avLst/>
          </a:prstGeom>
          <a:noFill/>
        </p:spPr>
        <p:txBody>
          <a:bodyPr wrap="square" rtlCol="0">
            <a:spAutoFit/>
          </a:bodyPr>
          <a:lstStyle/>
          <a:p>
            <a:r>
              <a:rPr lang="de-DE" sz="1400" b="1" dirty="0" err="1"/>
              <a:t>copy</a:t>
            </a:r>
            <a:r>
              <a:rPr lang="de-DE" sz="1400" b="1" dirty="0"/>
              <a:t> </a:t>
            </a:r>
            <a:r>
              <a:rPr lang="de-DE" sz="1400" b="1" dirty="0" err="1"/>
              <a:t>number</a:t>
            </a:r>
            <a:endParaRPr lang="de-DE" sz="1400" b="1" dirty="0"/>
          </a:p>
        </p:txBody>
      </p:sp>
      <p:pic>
        <p:nvPicPr>
          <p:cNvPr id="10" name="Grafik 9">
            <a:extLst>
              <a:ext uri="{FF2B5EF4-FFF2-40B4-BE49-F238E27FC236}">
                <a16:creationId xmlns:a16="http://schemas.microsoft.com/office/drawing/2014/main" id="{DF7E660E-FF04-42F5-BB8C-C1245B2BE6D1}"/>
              </a:ext>
            </a:extLst>
          </p:cNvPr>
          <p:cNvPicPr>
            <a:picLocks noChangeAspect="1"/>
          </p:cNvPicPr>
          <p:nvPr/>
        </p:nvPicPr>
        <p:blipFill>
          <a:blip r:embed="rId16"/>
          <a:stretch>
            <a:fillRect/>
          </a:stretch>
        </p:blipFill>
        <p:spPr>
          <a:xfrm>
            <a:off x="9530305" y="4187817"/>
            <a:ext cx="432854" cy="1426588"/>
          </a:xfrm>
          <a:prstGeom prst="rect">
            <a:avLst/>
          </a:prstGeom>
        </p:spPr>
      </p:pic>
      <p:sp>
        <p:nvSpPr>
          <p:cNvPr id="12" name="Rechteck: abgerundete Ecken 11">
            <a:extLst>
              <a:ext uri="{FF2B5EF4-FFF2-40B4-BE49-F238E27FC236}">
                <a16:creationId xmlns:a16="http://schemas.microsoft.com/office/drawing/2014/main" id="{2F3516D7-E464-4202-8846-ED98B6066A95}"/>
              </a:ext>
            </a:extLst>
          </p:cNvPr>
          <p:cNvSpPr/>
          <p:nvPr/>
        </p:nvSpPr>
        <p:spPr>
          <a:xfrm>
            <a:off x="210034" y="1063416"/>
            <a:ext cx="5558587" cy="74996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“Can </a:t>
            </a:r>
            <a:r>
              <a:rPr lang="de-DE" sz="1600" b="1" dirty="0" err="1">
                <a:solidFill>
                  <a:schemeClr val="tx1"/>
                </a:solidFill>
              </a:rPr>
              <a:t>we</a:t>
            </a:r>
            <a:r>
              <a:rPr lang="de-DE" sz="1600" b="1" dirty="0">
                <a:solidFill>
                  <a:schemeClr val="tx1"/>
                </a:solidFill>
              </a:rPr>
              <a:t> </a:t>
            </a:r>
            <a:r>
              <a:rPr lang="de-DE" sz="1600" b="1" dirty="0" err="1">
                <a:solidFill>
                  <a:schemeClr val="tx1"/>
                </a:solidFill>
              </a:rPr>
              <a:t>predict</a:t>
            </a:r>
            <a:r>
              <a:rPr lang="de-DE" sz="1600" b="1" dirty="0">
                <a:solidFill>
                  <a:schemeClr val="tx1"/>
                </a:solidFill>
              </a:rPr>
              <a:t> </a:t>
            </a:r>
            <a:r>
              <a:rPr lang="de-DE" sz="1600" b="1" dirty="0" err="1">
                <a:solidFill>
                  <a:schemeClr val="tx1"/>
                </a:solidFill>
              </a:rPr>
              <a:t>drug</a:t>
            </a:r>
            <a:r>
              <a:rPr lang="de-DE" sz="1600" b="1" dirty="0">
                <a:solidFill>
                  <a:schemeClr val="tx1"/>
                </a:solidFill>
              </a:rPr>
              <a:t> </a:t>
            </a:r>
            <a:r>
              <a:rPr lang="de-DE" sz="1600" b="1" dirty="0" err="1">
                <a:solidFill>
                  <a:schemeClr val="tx1"/>
                </a:solidFill>
              </a:rPr>
              <a:t>sensitivity</a:t>
            </a:r>
            <a:r>
              <a:rPr lang="de-DE" sz="1600" b="1" dirty="0">
                <a:solidFill>
                  <a:schemeClr val="tx1"/>
                </a:solidFill>
              </a:rPr>
              <a:t> </a:t>
            </a:r>
            <a:r>
              <a:rPr lang="de-DE" sz="1600" b="1" dirty="0" err="1">
                <a:solidFill>
                  <a:schemeClr val="tx1"/>
                </a:solidFill>
              </a:rPr>
              <a:t>with</a:t>
            </a:r>
            <a:r>
              <a:rPr lang="de-DE" sz="1600" b="1" dirty="0">
                <a:solidFill>
                  <a:schemeClr val="tx1"/>
                </a:solidFill>
              </a:rPr>
              <a:t> </a:t>
            </a:r>
            <a:r>
              <a:rPr lang="de-DE" sz="1600" b="1" dirty="0" err="1">
                <a:solidFill>
                  <a:schemeClr val="tx1"/>
                </a:solidFill>
              </a:rPr>
              <a:t>doubling</a:t>
            </a:r>
            <a:r>
              <a:rPr lang="de-DE" sz="1600" b="1" dirty="0">
                <a:solidFill>
                  <a:schemeClr val="tx1"/>
                </a:solidFill>
              </a:rPr>
              <a:t> time?“</a:t>
            </a:r>
          </a:p>
        </p:txBody>
      </p:sp>
      <p:sp>
        <p:nvSpPr>
          <p:cNvPr id="19" name="Rechteck 18">
            <a:extLst>
              <a:ext uri="{FF2B5EF4-FFF2-40B4-BE49-F238E27FC236}">
                <a16:creationId xmlns:a16="http://schemas.microsoft.com/office/drawing/2014/main" id="{C20BB628-ED2E-4D9D-B319-B460578B5345}"/>
              </a:ext>
            </a:extLst>
          </p:cNvPr>
          <p:cNvSpPr/>
          <p:nvPr/>
        </p:nvSpPr>
        <p:spPr>
          <a:xfrm>
            <a:off x="210034" y="3968944"/>
            <a:ext cx="1143671" cy="169277"/>
          </a:xfrm>
          <a:prstGeom prst="rect">
            <a:avLst/>
          </a:prstGeom>
        </p:spPr>
        <p:txBody>
          <a:bodyPr wrap="square">
            <a:spAutoFit/>
          </a:bodyPr>
          <a:lstStyle/>
          <a:p>
            <a:r>
              <a:rPr lang="de-DE" sz="500" dirty="0">
                <a:solidFill>
                  <a:schemeClr val="bg1">
                    <a:lumMod val="50000"/>
                  </a:schemeClr>
                </a:solidFill>
              </a:rPr>
              <a:t>apps.derstandard.de</a:t>
            </a:r>
          </a:p>
        </p:txBody>
      </p:sp>
      <p:sp>
        <p:nvSpPr>
          <p:cNvPr id="43" name="Titel 2">
            <a:extLst>
              <a:ext uri="{FF2B5EF4-FFF2-40B4-BE49-F238E27FC236}">
                <a16:creationId xmlns:a16="http://schemas.microsoft.com/office/drawing/2014/main" id="{94CF7D21-0B26-E244-92D9-F9694EC55B09}"/>
              </a:ext>
            </a:extLst>
          </p:cNvPr>
          <p:cNvSpPr txBox="1">
            <a:spLocks/>
          </p:cNvSpPr>
          <p:nvPr/>
        </p:nvSpPr>
        <p:spPr>
          <a:xfrm>
            <a:off x="646111" y="452718"/>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2400"/>
              <a:t>Transcriptional Changes &amp; Drug Sensitivity </a:t>
            </a:r>
            <a:br>
              <a:rPr lang="de-DE" sz="2400"/>
            </a:br>
            <a:br>
              <a:rPr lang="de-DE" sz="2400"/>
            </a:br>
            <a:endParaRPr lang="de-DE" sz="2400" dirty="0"/>
          </a:p>
        </p:txBody>
      </p:sp>
      <p:sp>
        <p:nvSpPr>
          <p:cNvPr id="49" name="Pfeil: nach unten 13">
            <a:extLst>
              <a:ext uri="{FF2B5EF4-FFF2-40B4-BE49-F238E27FC236}">
                <a16:creationId xmlns:a16="http://schemas.microsoft.com/office/drawing/2014/main" id="{F725D430-5CA7-674B-9767-CE782EE17499}"/>
              </a:ext>
            </a:extLst>
          </p:cNvPr>
          <p:cNvSpPr/>
          <p:nvPr/>
        </p:nvSpPr>
        <p:spPr>
          <a:xfrm rot="16200000">
            <a:off x="3925991" y="5044855"/>
            <a:ext cx="326314" cy="471138"/>
          </a:xfrm>
          <a:prstGeom prst="downArrow">
            <a:avLst>
              <a:gd name="adj1" fmla="val 50000"/>
              <a:gd name="adj2" fmla="val 56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Pfeil: nach unten 13">
            <a:extLst>
              <a:ext uri="{FF2B5EF4-FFF2-40B4-BE49-F238E27FC236}">
                <a16:creationId xmlns:a16="http://schemas.microsoft.com/office/drawing/2014/main" id="{26E99FFD-0520-7943-8066-B29BB1CDFD73}"/>
              </a:ext>
            </a:extLst>
          </p:cNvPr>
          <p:cNvSpPr/>
          <p:nvPr/>
        </p:nvSpPr>
        <p:spPr>
          <a:xfrm rot="16200000">
            <a:off x="7146180" y="4930331"/>
            <a:ext cx="326314" cy="532641"/>
          </a:xfrm>
          <a:prstGeom prst="downArrow">
            <a:avLst>
              <a:gd name="adj1" fmla="val 50000"/>
              <a:gd name="adj2" fmla="val 56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Pfeil: nach unten 13">
            <a:extLst>
              <a:ext uri="{FF2B5EF4-FFF2-40B4-BE49-F238E27FC236}">
                <a16:creationId xmlns:a16="http://schemas.microsoft.com/office/drawing/2014/main" id="{5B39FF10-9E11-EB4C-A8F5-B2C4F2D75276}"/>
              </a:ext>
            </a:extLst>
          </p:cNvPr>
          <p:cNvSpPr/>
          <p:nvPr/>
        </p:nvSpPr>
        <p:spPr>
          <a:xfrm rot="10800000">
            <a:off x="9530305" y="2897918"/>
            <a:ext cx="326314" cy="611241"/>
          </a:xfrm>
          <a:prstGeom prst="downArrow">
            <a:avLst>
              <a:gd name="adj1" fmla="val 50000"/>
              <a:gd name="adj2" fmla="val 56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Datumsplatzhalter 19">
            <a:extLst>
              <a:ext uri="{FF2B5EF4-FFF2-40B4-BE49-F238E27FC236}">
                <a16:creationId xmlns:a16="http://schemas.microsoft.com/office/drawing/2014/main" id="{F3F4807B-4AF1-AE48-817B-1F52E0ACE7A1}"/>
              </a:ext>
            </a:extLst>
          </p:cNvPr>
          <p:cNvSpPr>
            <a:spLocks noGrp="1"/>
          </p:cNvSpPr>
          <p:nvPr>
            <p:ph type="dt" sz="half" idx="10"/>
          </p:nvPr>
        </p:nvSpPr>
        <p:spPr>
          <a:xfrm>
            <a:off x="10593388" y="6409871"/>
            <a:ext cx="990599" cy="304799"/>
          </a:xfrm>
        </p:spPr>
        <p:txBody>
          <a:bodyPr/>
          <a:lstStyle/>
          <a:p>
            <a:fld id="{1FC28042-5936-6E4C-B094-04784C85D708}" type="datetime1">
              <a:rPr lang="de-DE" smtClean="0"/>
              <a:t>15.05.19</a:t>
            </a:fld>
            <a:endParaRPr lang="de-DE"/>
          </a:p>
        </p:txBody>
      </p:sp>
      <p:sp>
        <p:nvSpPr>
          <p:cNvPr id="21" name="Fußzeilenplatzhalter 20">
            <a:extLst>
              <a:ext uri="{FF2B5EF4-FFF2-40B4-BE49-F238E27FC236}">
                <a16:creationId xmlns:a16="http://schemas.microsoft.com/office/drawing/2014/main" id="{B26A0EFA-A598-2B4C-85BD-5C558BD5CCB2}"/>
              </a:ext>
            </a:extLst>
          </p:cNvPr>
          <p:cNvSpPr>
            <a:spLocks noGrp="1"/>
          </p:cNvSpPr>
          <p:nvPr>
            <p:ph type="ftr" sz="quarter" idx="11"/>
          </p:nvPr>
        </p:nvSpPr>
        <p:spPr/>
        <p:txBody>
          <a:bodyPr/>
          <a:lstStyle/>
          <a:p>
            <a:r>
              <a:rPr lang="en" dirty="0"/>
              <a:t>Data Analysis SS 2019    02-cellular-response-to-drug-pertubations   Group 5</a:t>
            </a:r>
            <a:endParaRPr lang="de-DE" dirty="0"/>
          </a:p>
        </p:txBody>
      </p:sp>
    </p:spTree>
    <p:extLst>
      <p:ext uri="{BB962C8B-B14F-4D97-AF65-F5344CB8AC3E}">
        <p14:creationId xmlns:p14="http://schemas.microsoft.com/office/powerpoint/2010/main" val="356751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15825216-5FF0-0245-B72F-E9A3C811DA7E}"/>
              </a:ext>
            </a:extLst>
          </p:cNvPr>
          <p:cNvGrpSpPr/>
          <p:nvPr/>
        </p:nvGrpSpPr>
        <p:grpSpPr>
          <a:xfrm>
            <a:off x="-1218620" y="114302"/>
            <a:ext cx="8067075" cy="5968654"/>
            <a:chOff x="7917902" y="3052953"/>
            <a:chExt cx="5163437" cy="3771853"/>
          </a:xfrm>
        </p:grpSpPr>
        <p:grpSp>
          <p:nvGrpSpPr>
            <p:cNvPr id="12" name="Gruppieren 11">
              <a:extLst>
                <a:ext uri="{FF2B5EF4-FFF2-40B4-BE49-F238E27FC236}">
                  <a16:creationId xmlns:a16="http://schemas.microsoft.com/office/drawing/2014/main" id="{5676B205-83F3-E34F-BDBC-EA436AA23C68}"/>
                </a:ext>
              </a:extLst>
            </p:cNvPr>
            <p:cNvGrpSpPr/>
            <p:nvPr/>
          </p:nvGrpSpPr>
          <p:grpSpPr>
            <a:xfrm>
              <a:off x="7917902" y="3052953"/>
              <a:ext cx="5163437" cy="3771853"/>
              <a:chOff x="8301038" y="3052953"/>
              <a:chExt cx="5163437" cy="3771853"/>
            </a:xfrm>
          </p:grpSpPr>
          <p:pic>
            <p:nvPicPr>
              <p:cNvPr id="14" name="Grafik 13" descr="Hinweisschild">
                <a:extLst>
                  <a:ext uri="{FF2B5EF4-FFF2-40B4-BE49-F238E27FC236}">
                    <a16:creationId xmlns:a16="http://schemas.microsoft.com/office/drawing/2014/main" id="{5D285C52-6172-2A44-8C2A-F7C7070FD42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052953"/>
                <a:ext cx="5163437" cy="3771853"/>
              </a:xfrm>
              <a:prstGeom prst="rect">
                <a:avLst/>
              </a:prstGeom>
            </p:spPr>
          </p:pic>
          <p:sp>
            <p:nvSpPr>
              <p:cNvPr id="15" name="Textfeld 14">
                <a:extLst>
                  <a:ext uri="{FF2B5EF4-FFF2-40B4-BE49-F238E27FC236}">
                    <a16:creationId xmlns:a16="http://schemas.microsoft.com/office/drawing/2014/main" id="{8A8FAD1D-31E3-464A-AA4B-91F16F22BFC5}"/>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13" name="Textfeld 12">
              <a:extLst>
                <a:ext uri="{FF2B5EF4-FFF2-40B4-BE49-F238E27FC236}">
                  <a16:creationId xmlns:a16="http://schemas.microsoft.com/office/drawing/2014/main" id="{887F0206-F3D1-C14A-A207-EA2F4B7C6607}"/>
                </a:ext>
              </a:extLst>
            </p:cNvPr>
            <p:cNvSpPr txBox="1"/>
            <p:nvPr/>
          </p:nvSpPr>
          <p:spPr>
            <a:xfrm>
              <a:off x="9207814" y="4544854"/>
              <a:ext cx="2563080" cy="641842"/>
            </a:xfrm>
            <a:prstGeom prst="rect">
              <a:avLst/>
            </a:prstGeom>
            <a:noFill/>
          </p:spPr>
          <p:txBody>
            <a:bodyPr wrap="square" rtlCol="0">
              <a:spAutoFit/>
            </a:bodyPr>
            <a:lstStyle/>
            <a:p>
              <a:pPr algn="ctr"/>
              <a:r>
                <a:rPr lang="de-DE" sz="6000" dirty="0"/>
                <a:t>Biomarkes</a:t>
              </a:r>
            </a:p>
          </p:txBody>
        </p:sp>
      </p:grpSp>
      <p:sp>
        <p:nvSpPr>
          <p:cNvPr id="5" name="Foliennummernplatzhalter 4">
            <a:extLst>
              <a:ext uri="{FF2B5EF4-FFF2-40B4-BE49-F238E27FC236}">
                <a16:creationId xmlns:a16="http://schemas.microsoft.com/office/drawing/2014/main" id="{5AD771BA-ED12-A74E-8DDF-1C236F39F374}"/>
              </a:ext>
            </a:extLst>
          </p:cNvPr>
          <p:cNvSpPr>
            <a:spLocks noGrp="1"/>
          </p:cNvSpPr>
          <p:nvPr>
            <p:ph type="sldNum" sz="quarter" idx="12"/>
          </p:nvPr>
        </p:nvSpPr>
        <p:spPr/>
        <p:txBody>
          <a:bodyPr/>
          <a:lstStyle/>
          <a:p>
            <a:fld id="{168253D1-080E-B340-9569-5B9343941D05}" type="slidenum">
              <a:rPr lang="de-DE" smtClean="0"/>
              <a:t>15</a:t>
            </a:fld>
            <a:endParaRPr lang="de-DE"/>
          </a:p>
        </p:txBody>
      </p:sp>
      <p:sp>
        <p:nvSpPr>
          <p:cNvPr id="6" name="Datumsplatzhalter 5">
            <a:extLst>
              <a:ext uri="{FF2B5EF4-FFF2-40B4-BE49-F238E27FC236}">
                <a16:creationId xmlns:a16="http://schemas.microsoft.com/office/drawing/2014/main" id="{29DA67CF-D6B8-5044-AD1E-7ADD5E84A0B6}"/>
              </a:ext>
            </a:extLst>
          </p:cNvPr>
          <p:cNvSpPr>
            <a:spLocks noGrp="1"/>
          </p:cNvSpPr>
          <p:nvPr>
            <p:ph type="dt" sz="half" idx="10"/>
          </p:nvPr>
        </p:nvSpPr>
        <p:spPr/>
        <p:txBody>
          <a:bodyPr/>
          <a:lstStyle/>
          <a:p>
            <a:fld id="{006F4714-E95C-D04F-B1FC-90FD415AD22F}" type="datetime1">
              <a:rPr lang="de-DE" smtClean="0"/>
              <a:t>15.05.19</a:t>
            </a:fld>
            <a:endParaRPr lang="de-DE"/>
          </a:p>
        </p:txBody>
      </p:sp>
      <p:sp>
        <p:nvSpPr>
          <p:cNvPr id="7" name="Fußzeilenplatzhalter 6">
            <a:extLst>
              <a:ext uri="{FF2B5EF4-FFF2-40B4-BE49-F238E27FC236}">
                <a16:creationId xmlns:a16="http://schemas.microsoft.com/office/drawing/2014/main" id="{240FD17E-C8D1-EB41-8359-E010E98CCB6D}"/>
              </a:ext>
            </a:extLst>
          </p:cNvPr>
          <p:cNvSpPr>
            <a:spLocks noGrp="1"/>
          </p:cNvSpPr>
          <p:nvPr>
            <p:ph type="ftr" sz="quarter" idx="11"/>
          </p:nvPr>
        </p:nvSpPr>
        <p:spPr/>
        <p:txBody>
          <a:bodyPr/>
          <a:lstStyle/>
          <a:p>
            <a:r>
              <a:rPr lang="en"/>
              <a:t>Data Analysis SS 2019    02-cellular-response-to-drug-pertubations   Group 5</a:t>
            </a:r>
            <a:endParaRPr lang="de-DE"/>
          </a:p>
        </p:txBody>
      </p:sp>
      <p:grpSp>
        <p:nvGrpSpPr>
          <p:cNvPr id="10" name="Gruppieren 9">
            <a:extLst>
              <a:ext uri="{FF2B5EF4-FFF2-40B4-BE49-F238E27FC236}">
                <a16:creationId xmlns:a16="http://schemas.microsoft.com/office/drawing/2014/main" id="{404DEA34-A34F-9348-9113-9BA7A8469E66}"/>
              </a:ext>
            </a:extLst>
          </p:cNvPr>
          <p:cNvGrpSpPr/>
          <p:nvPr/>
        </p:nvGrpSpPr>
        <p:grpSpPr>
          <a:xfrm>
            <a:off x="4480386" y="154735"/>
            <a:ext cx="8067075" cy="5968654"/>
            <a:chOff x="7917902" y="3052953"/>
            <a:chExt cx="5163437" cy="3771853"/>
          </a:xfrm>
        </p:grpSpPr>
        <p:grpSp>
          <p:nvGrpSpPr>
            <p:cNvPr id="16" name="Gruppieren 15">
              <a:extLst>
                <a:ext uri="{FF2B5EF4-FFF2-40B4-BE49-F238E27FC236}">
                  <a16:creationId xmlns:a16="http://schemas.microsoft.com/office/drawing/2014/main" id="{B442894B-7F47-534E-A2C8-735F60D8A6AA}"/>
                </a:ext>
              </a:extLst>
            </p:cNvPr>
            <p:cNvGrpSpPr/>
            <p:nvPr/>
          </p:nvGrpSpPr>
          <p:grpSpPr>
            <a:xfrm>
              <a:off x="7917902" y="3052953"/>
              <a:ext cx="5163437" cy="3771853"/>
              <a:chOff x="8301038" y="3052953"/>
              <a:chExt cx="5163437" cy="3771853"/>
            </a:xfrm>
          </p:grpSpPr>
          <p:pic>
            <p:nvPicPr>
              <p:cNvPr id="18" name="Grafik 17" descr="Hinweisschild">
                <a:extLst>
                  <a:ext uri="{FF2B5EF4-FFF2-40B4-BE49-F238E27FC236}">
                    <a16:creationId xmlns:a16="http://schemas.microsoft.com/office/drawing/2014/main" id="{8F6EC745-FEBC-8546-B24D-9D22893E35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052953"/>
                <a:ext cx="5163437" cy="3771853"/>
              </a:xfrm>
              <a:prstGeom prst="rect">
                <a:avLst/>
              </a:prstGeom>
            </p:spPr>
          </p:pic>
          <p:sp>
            <p:nvSpPr>
              <p:cNvPr id="19" name="Textfeld 18">
                <a:extLst>
                  <a:ext uri="{FF2B5EF4-FFF2-40B4-BE49-F238E27FC236}">
                    <a16:creationId xmlns:a16="http://schemas.microsoft.com/office/drawing/2014/main" id="{3EB65CF7-7F70-B747-BBFE-2E6499991B53}"/>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17" name="Textfeld 16">
              <a:extLst>
                <a:ext uri="{FF2B5EF4-FFF2-40B4-BE49-F238E27FC236}">
                  <a16:creationId xmlns:a16="http://schemas.microsoft.com/office/drawing/2014/main" id="{8166EB6E-85A3-2845-A52D-D2BB95A0AC3D}"/>
                </a:ext>
              </a:extLst>
            </p:cNvPr>
            <p:cNvSpPr txBox="1"/>
            <p:nvPr/>
          </p:nvSpPr>
          <p:spPr>
            <a:xfrm>
              <a:off x="9207814" y="4544854"/>
              <a:ext cx="2563080" cy="1225334"/>
            </a:xfrm>
            <a:prstGeom prst="rect">
              <a:avLst/>
            </a:prstGeom>
            <a:noFill/>
          </p:spPr>
          <p:txBody>
            <a:bodyPr wrap="square" rtlCol="0">
              <a:spAutoFit/>
            </a:bodyPr>
            <a:lstStyle/>
            <a:p>
              <a:pPr algn="ctr"/>
              <a:r>
                <a:rPr lang="de-DE" sz="6000" dirty="0"/>
                <a:t>Drug </a:t>
              </a:r>
              <a:r>
                <a:rPr lang="de-DE" sz="6000" dirty="0" err="1"/>
                <a:t>senitivity</a:t>
              </a:r>
              <a:endParaRPr lang="de-DE" sz="6000" dirty="0"/>
            </a:p>
          </p:txBody>
        </p:sp>
      </p:grpSp>
    </p:spTree>
    <p:extLst>
      <p:ext uri="{BB962C8B-B14F-4D97-AF65-F5344CB8AC3E}">
        <p14:creationId xmlns:p14="http://schemas.microsoft.com/office/powerpoint/2010/main" val="4206614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2FA9F5-3829-F046-A4F2-42AAB576A8C1}"/>
              </a:ext>
            </a:extLst>
          </p:cNvPr>
          <p:cNvSpPr>
            <a:spLocks noGrp="1"/>
          </p:cNvSpPr>
          <p:nvPr>
            <p:ph type="title"/>
          </p:nvPr>
        </p:nvSpPr>
        <p:spPr/>
        <p:txBody>
          <a:bodyPr/>
          <a:lstStyle/>
          <a:p>
            <a:r>
              <a:rPr lang="en" sz="2800" dirty="0"/>
              <a:t>Is there a connection between the effectiveness of the drug and the cell line? For which types of cancer can </a:t>
            </a:r>
            <a:r>
              <a:rPr lang="en" sz="2800" dirty="0" err="1"/>
              <a:t>Vorinostat</a:t>
            </a:r>
            <a:r>
              <a:rPr lang="en" sz="2800" dirty="0"/>
              <a:t> possibly be used?</a:t>
            </a:r>
            <a:endParaRPr lang="de-DE" sz="2800" dirty="0"/>
          </a:p>
        </p:txBody>
      </p:sp>
      <p:pic>
        <p:nvPicPr>
          <p:cNvPr id="20" name="Grafik 19">
            <a:extLst>
              <a:ext uri="{FF2B5EF4-FFF2-40B4-BE49-F238E27FC236}">
                <a16:creationId xmlns:a16="http://schemas.microsoft.com/office/drawing/2014/main" id="{F17405CE-8361-1E4B-9AD5-52954DE24BAA}"/>
              </a:ext>
            </a:extLst>
          </p:cNvPr>
          <p:cNvPicPr>
            <a:picLocks noChangeAspect="1"/>
          </p:cNvPicPr>
          <p:nvPr/>
        </p:nvPicPr>
        <p:blipFill>
          <a:blip r:embed="rId2"/>
          <a:stretch>
            <a:fillRect/>
          </a:stretch>
        </p:blipFill>
        <p:spPr>
          <a:xfrm>
            <a:off x="3529161" y="1853248"/>
            <a:ext cx="4316440" cy="4316440"/>
          </a:xfrm>
          <a:prstGeom prst="rect">
            <a:avLst/>
          </a:prstGeom>
        </p:spPr>
      </p:pic>
      <p:sp>
        <p:nvSpPr>
          <p:cNvPr id="22" name="Rechteck 21">
            <a:extLst>
              <a:ext uri="{FF2B5EF4-FFF2-40B4-BE49-F238E27FC236}">
                <a16:creationId xmlns:a16="http://schemas.microsoft.com/office/drawing/2014/main" id="{6E603795-0E35-CF4C-B73D-F2A20205141E}"/>
              </a:ext>
            </a:extLst>
          </p:cNvPr>
          <p:cNvSpPr/>
          <p:nvPr/>
        </p:nvSpPr>
        <p:spPr>
          <a:xfrm>
            <a:off x="3529161" y="6194122"/>
            <a:ext cx="2383986" cy="246221"/>
          </a:xfrm>
          <a:prstGeom prst="rect">
            <a:avLst/>
          </a:prstGeom>
        </p:spPr>
        <p:txBody>
          <a:bodyPr wrap="none">
            <a:spAutoFit/>
          </a:bodyPr>
          <a:lstStyle/>
          <a:p>
            <a:r>
              <a:rPr lang="de-DE" sz="1000" dirty="0">
                <a:solidFill>
                  <a:schemeClr val="bg1">
                    <a:lumMod val="65000"/>
                  </a:schemeClr>
                </a:solidFill>
              </a:rPr>
              <a:t>www.d3-graph-gallery.com, </a:t>
            </a:r>
            <a:r>
              <a:rPr lang="de-DE" sz="1000" dirty="0" err="1">
                <a:solidFill>
                  <a:schemeClr val="bg1">
                    <a:lumMod val="65000"/>
                  </a:schemeClr>
                </a:solidFill>
              </a:rPr>
              <a:t>edited</a:t>
            </a:r>
            <a:endParaRPr lang="de-DE" sz="1000" dirty="0">
              <a:solidFill>
                <a:schemeClr val="bg1">
                  <a:lumMod val="65000"/>
                </a:schemeClr>
              </a:solidFill>
            </a:endParaRPr>
          </a:p>
        </p:txBody>
      </p:sp>
      <p:sp>
        <p:nvSpPr>
          <p:cNvPr id="6" name="Foliennummernplatzhalter 5">
            <a:extLst>
              <a:ext uri="{FF2B5EF4-FFF2-40B4-BE49-F238E27FC236}">
                <a16:creationId xmlns:a16="http://schemas.microsoft.com/office/drawing/2014/main" id="{9798B2CA-6014-2149-B0EC-8CE046B18170}"/>
              </a:ext>
            </a:extLst>
          </p:cNvPr>
          <p:cNvSpPr>
            <a:spLocks noGrp="1"/>
          </p:cNvSpPr>
          <p:nvPr>
            <p:ph type="sldNum" sz="quarter" idx="12"/>
          </p:nvPr>
        </p:nvSpPr>
        <p:spPr/>
        <p:txBody>
          <a:bodyPr/>
          <a:lstStyle/>
          <a:p>
            <a:fld id="{168253D1-080E-B340-9569-5B9343941D05}" type="slidenum">
              <a:rPr lang="de-DE" smtClean="0"/>
              <a:t>16</a:t>
            </a:fld>
            <a:endParaRPr lang="de-DE"/>
          </a:p>
        </p:txBody>
      </p:sp>
      <p:sp>
        <p:nvSpPr>
          <p:cNvPr id="7" name="Datumsplatzhalter 6">
            <a:extLst>
              <a:ext uri="{FF2B5EF4-FFF2-40B4-BE49-F238E27FC236}">
                <a16:creationId xmlns:a16="http://schemas.microsoft.com/office/drawing/2014/main" id="{7E0B3205-078D-FE43-A42F-6395B6871659}"/>
              </a:ext>
            </a:extLst>
          </p:cNvPr>
          <p:cNvSpPr>
            <a:spLocks noGrp="1"/>
          </p:cNvSpPr>
          <p:nvPr>
            <p:ph type="dt" sz="half" idx="10"/>
          </p:nvPr>
        </p:nvSpPr>
        <p:spPr/>
        <p:txBody>
          <a:bodyPr/>
          <a:lstStyle/>
          <a:p>
            <a:fld id="{80FF3C52-E0E1-8541-B7B9-1FD72D49A128}" type="datetime1">
              <a:rPr lang="de-DE" smtClean="0"/>
              <a:t>15.05.19</a:t>
            </a:fld>
            <a:endParaRPr lang="de-DE"/>
          </a:p>
        </p:txBody>
      </p:sp>
      <p:sp>
        <p:nvSpPr>
          <p:cNvPr id="8" name="Fußzeilenplatzhalter 7">
            <a:extLst>
              <a:ext uri="{FF2B5EF4-FFF2-40B4-BE49-F238E27FC236}">
                <a16:creationId xmlns:a16="http://schemas.microsoft.com/office/drawing/2014/main" id="{B0738303-6310-4B46-BB8C-5DE3E4489E58}"/>
              </a:ext>
            </a:extLst>
          </p:cNvPr>
          <p:cNvSpPr>
            <a:spLocks noGrp="1"/>
          </p:cNvSpPr>
          <p:nvPr>
            <p:ph type="ftr" sz="quarter" idx="11"/>
          </p:nvPr>
        </p:nvSpPr>
        <p:spPr/>
        <p:txBody>
          <a:bodyPr/>
          <a:lstStyle/>
          <a:p>
            <a:r>
              <a:rPr lang="en" dirty="0"/>
              <a:t>Data Analysis SS 2019    02-cellular-response-to-drug-pertubations   Group 5</a:t>
            </a:r>
            <a:endParaRPr lang="de-DE" dirty="0"/>
          </a:p>
        </p:txBody>
      </p:sp>
    </p:spTree>
    <p:extLst>
      <p:ext uri="{BB962C8B-B14F-4D97-AF65-F5344CB8AC3E}">
        <p14:creationId xmlns:p14="http://schemas.microsoft.com/office/powerpoint/2010/main" val="2660283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2FA9F5-3829-F046-A4F2-42AAB576A8C1}"/>
              </a:ext>
            </a:extLst>
          </p:cNvPr>
          <p:cNvSpPr>
            <a:spLocks noGrp="1"/>
          </p:cNvSpPr>
          <p:nvPr>
            <p:ph type="title"/>
          </p:nvPr>
        </p:nvSpPr>
        <p:spPr/>
        <p:txBody>
          <a:bodyPr/>
          <a:lstStyle/>
          <a:p>
            <a:r>
              <a:rPr lang="en" sz="2800" dirty="0"/>
              <a:t>Is there a connection between the effectiveness of the drug and the cell line? For which types of cancer can </a:t>
            </a:r>
            <a:r>
              <a:rPr lang="en" sz="2800" dirty="0" err="1"/>
              <a:t>Vorinostat</a:t>
            </a:r>
            <a:r>
              <a:rPr lang="en" sz="2800" dirty="0"/>
              <a:t> possibly be used?</a:t>
            </a:r>
            <a:endParaRPr lang="de-DE" sz="2800" dirty="0"/>
          </a:p>
        </p:txBody>
      </p:sp>
      <p:pic>
        <p:nvPicPr>
          <p:cNvPr id="20" name="Grafik 19">
            <a:extLst>
              <a:ext uri="{FF2B5EF4-FFF2-40B4-BE49-F238E27FC236}">
                <a16:creationId xmlns:a16="http://schemas.microsoft.com/office/drawing/2014/main" id="{F17405CE-8361-1E4B-9AD5-52954DE24BAA}"/>
              </a:ext>
            </a:extLst>
          </p:cNvPr>
          <p:cNvPicPr>
            <a:picLocks noChangeAspect="1"/>
          </p:cNvPicPr>
          <p:nvPr/>
        </p:nvPicPr>
        <p:blipFill>
          <a:blip r:embed="rId2"/>
          <a:stretch>
            <a:fillRect/>
          </a:stretch>
        </p:blipFill>
        <p:spPr>
          <a:xfrm>
            <a:off x="646111" y="2530006"/>
            <a:ext cx="1816083" cy="1816083"/>
          </a:xfrm>
          <a:prstGeom prst="rect">
            <a:avLst/>
          </a:prstGeom>
        </p:spPr>
      </p:pic>
      <p:sp>
        <p:nvSpPr>
          <p:cNvPr id="21" name="Pfeil nach rechts 20">
            <a:extLst>
              <a:ext uri="{FF2B5EF4-FFF2-40B4-BE49-F238E27FC236}">
                <a16:creationId xmlns:a16="http://schemas.microsoft.com/office/drawing/2014/main" id="{D5F49FA5-8AA2-FE4F-AF59-BC680A987125}"/>
              </a:ext>
            </a:extLst>
          </p:cNvPr>
          <p:cNvSpPr/>
          <p:nvPr/>
        </p:nvSpPr>
        <p:spPr>
          <a:xfrm>
            <a:off x="2693047" y="3227294"/>
            <a:ext cx="523490" cy="40341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ACDB14CF-DD75-CC41-83B6-1DCE91563789}"/>
              </a:ext>
            </a:extLst>
          </p:cNvPr>
          <p:cNvPicPr>
            <a:picLocks noChangeAspect="1"/>
          </p:cNvPicPr>
          <p:nvPr/>
        </p:nvPicPr>
        <p:blipFill rotWithShape="1">
          <a:blip r:embed="rId3"/>
          <a:srcRect b="2754"/>
          <a:stretch/>
        </p:blipFill>
        <p:spPr>
          <a:xfrm>
            <a:off x="3677697" y="1926961"/>
            <a:ext cx="6557486" cy="4184656"/>
          </a:xfrm>
          <a:prstGeom prst="rect">
            <a:avLst/>
          </a:prstGeom>
        </p:spPr>
      </p:pic>
      <p:sp>
        <p:nvSpPr>
          <p:cNvPr id="11" name="Rechteck 10">
            <a:extLst>
              <a:ext uri="{FF2B5EF4-FFF2-40B4-BE49-F238E27FC236}">
                <a16:creationId xmlns:a16="http://schemas.microsoft.com/office/drawing/2014/main" id="{FC29300C-C56E-AA4D-9489-13C03EF66D82}"/>
              </a:ext>
            </a:extLst>
          </p:cNvPr>
          <p:cNvSpPr/>
          <p:nvPr/>
        </p:nvSpPr>
        <p:spPr>
          <a:xfrm>
            <a:off x="3677696" y="6111617"/>
            <a:ext cx="3758083" cy="246221"/>
          </a:xfrm>
          <a:prstGeom prst="rect">
            <a:avLst/>
          </a:prstGeom>
        </p:spPr>
        <p:txBody>
          <a:bodyPr wrap="square">
            <a:spAutoFit/>
          </a:bodyPr>
          <a:lstStyle/>
          <a:p>
            <a:r>
              <a:rPr lang="de-DE" sz="1000" dirty="0" err="1">
                <a:solidFill>
                  <a:schemeClr val="bg1">
                    <a:lumMod val="65000"/>
                  </a:schemeClr>
                </a:solidFill>
                <a:latin typeface="HelveticaNeue" panose="02000503000000020004" pitchFamily="2" charset="0"/>
              </a:rPr>
              <a:t>bioinfo.ipmb.uni-heidelberg.de</a:t>
            </a:r>
            <a:r>
              <a:rPr lang="de-DE" sz="1000" dirty="0">
                <a:solidFill>
                  <a:schemeClr val="bg1">
                    <a:lumMod val="65000"/>
                  </a:schemeClr>
                </a:solidFill>
                <a:latin typeface="HelveticaNeue" panose="02000503000000020004" pitchFamily="2" charset="0"/>
              </a:rPr>
              <a:t>/</a:t>
            </a:r>
            <a:r>
              <a:rPr lang="de-DE" sz="1000" dirty="0" err="1">
                <a:solidFill>
                  <a:schemeClr val="bg1">
                    <a:lumMod val="65000"/>
                  </a:schemeClr>
                </a:solidFill>
                <a:latin typeface="HelveticaNeue" panose="02000503000000020004" pitchFamily="2" charset="0"/>
              </a:rPr>
              <a:t>crg</a:t>
            </a:r>
            <a:r>
              <a:rPr lang="de-DE" sz="1000" dirty="0">
                <a:solidFill>
                  <a:schemeClr val="bg1">
                    <a:lumMod val="65000"/>
                  </a:schemeClr>
                </a:solidFill>
                <a:latin typeface="HelveticaNeue" panose="02000503000000020004" pitchFamily="2" charset="0"/>
              </a:rPr>
              <a:t>/datascience3fs, </a:t>
            </a:r>
            <a:r>
              <a:rPr lang="de-DE" sz="1000" dirty="0" err="1">
                <a:solidFill>
                  <a:schemeClr val="bg1">
                    <a:lumMod val="65000"/>
                  </a:schemeClr>
                </a:solidFill>
                <a:latin typeface="HelveticaNeue" panose="02000503000000020004" pitchFamily="2" charset="0"/>
              </a:rPr>
              <a:t>edited</a:t>
            </a:r>
            <a:r>
              <a:rPr lang="de-DE" sz="1000" dirty="0">
                <a:solidFill>
                  <a:schemeClr val="bg1">
                    <a:lumMod val="65000"/>
                  </a:schemeClr>
                </a:solidFill>
                <a:latin typeface="HelveticaNeue" panose="02000503000000020004" pitchFamily="2" charset="0"/>
              </a:rPr>
              <a:t> </a:t>
            </a:r>
            <a:endParaRPr lang="de-DE" sz="1000" dirty="0">
              <a:solidFill>
                <a:schemeClr val="bg1">
                  <a:lumMod val="65000"/>
                </a:schemeClr>
              </a:solidFill>
            </a:endParaRPr>
          </a:p>
        </p:txBody>
      </p:sp>
      <p:sp>
        <p:nvSpPr>
          <p:cNvPr id="6" name="Foliennummernplatzhalter 5">
            <a:extLst>
              <a:ext uri="{FF2B5EF4-FFF2-40B4-BE49-F238E27FC236}">
                <a16:creationId xmlns:a16="http://schemas.microsoft.com/office/drawing/2014/main" id="{CF7CF442-8948-004F-B55E-DA9808818CDD}"/>
              </a:ext>
            </a:extLst>
          </p:cNvPr>
          <p:cNvSpPr>
            <a:spLocks noGrp="1"/>
          </p:cNvSpPr>
          <p:nvPr>
            <p:ph type="sldNum" sz="quarter" idx="12"/>
          </p:nvPr>
        </p:nvSpPr>
        <p:spPr/>
        <p:txBody>
          <a:bodyPr/>
          <a:lstStyle/>
          <a:p>
            <a:fld id="{168253D1-080E-B340-9569-5B9343941D05}" type="slidenum">
              <a:rPr lang="de-DE" smtClean="0"/>
              <a:t>17</a:t>
            </a:fld>
            <a:endParaRPr lang="de-DE"/>
          </a:p>
        </p:txBody>
      </p:sp>
      <p:sp>
        <p:nvSpPr>
          <p:cNvPr id="7" name="Datumsplatzhalter 6">
            <a:extLst>
              <a:ext uri="{FF2B5EF4-FFF2-40B4-BE49-F238E27FC236}">
                <a16:creationId xmlns:a16="http://schemas.microsoft.com/office/drawing/2014/main" id="{A0987427-6887-F342-A1A5-5E08E120FA7E}"/>
              </a:ext>
            </a:extLst>
          </p:cNvPr>
          <p:cNvSpPr>
            <a:spLocks noGrp="1"/>
          </p:cNvSpPr>
          <p:nvPr>
            <p:ph type="dt" sz="half" idx="10"/>
          </p:nvPr>
        </p:nvSpPr>
        <p:spPr/>
        <p:txBody>
          <a:bodyPr/>
          <a:lstStyle/>
          <a:p>
            <a:fld id="{199F5286-562F-0C48-8B06-961C2C0575A0}" type="datetime1">
              <a:rPr lang="de-DE" smtClean="0"/>
              <a:t>15.05.19</a:t>
            </a:fld>
            <a:endParaRPr lang="de-DE"/>
          </a:p>
        </p:txBody>
      </p:sp>
      <p:sp>
        <p:nvSpPr>
          <p:cNvPr id="8" name="Fußzeilenplatzhalter 7">
            <a:extLst>
              <a:ext uri="{FF2B5EF4-FFF2-40B4-BE49-F238E27FC236}">
                <a16:creationId xmlns:a16="http://schemas.microsoft.com/office/drawing/2014/main" id="{5F04E1C4-DA2B-7542-92F4-ED214EC30CD2}"/>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803509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2FA9F5-3829-F046-A4F2-42AAB576A8C1}"/>
              </a:ext>
            </a:extLst>
          </p:cNvPr>
          <p:cNvSpPr>
            <a:spLocks noGrp="1"/>
          </p:cNvSpPr>
          <p:nvPr>
            <p:ph type="title"/>
          </p:nvPr>
        </p:nvSpPr>
        <p:spPr/>
        <p:txBody>
          <a:bodyPr/>
          <a:lstStyle/>
          <a:p>
            <a:r>
              <a:rPr lang="en" sz="2800" dirty="0"/>
              <a:t>Is there a connection between the effectiveness of the drug and the cell line? For which types of cancer can </a:t>
            </a:r>
            <a:r>
              <a:rPr lang="en" sz="2800" dirty="0" err="1"/>
              <a:t>Vorinostat</a:t>
            </a:r>
            <a:r>
              <a:rPr lang="en" sz="2800" dirty="0"/>
              <a:t> possibly be used?</a:t>
            </a:r>
            <a:endParaRPr lang="de-DE" sz="2800" dirty="0"/>
          </a:p>
        </p:txBody>
      </p:sp>
      <p:pic>
        <p:nvPicPr>
          <p:cNvPr id="20" name="Grafik 19">
            <a:extLst>
              <a:ext uri="{FF2B5EF4-FFF2-40B4-BE49-F238E27FC236}">
                <a16:creationId xmlns:a16="http://schemas.microsoft.com/office/drawing/2014/main" id="{F17405CE-8361-1E4B-9AD5-52954DE24BAA}"/>
              </a:ext>
            </a:extLst>
          </p:cNvPr>
          <p:cNvPicPr>
            <a:picLocks noChangeAspect="1"/>
          </p:cNvPicPr>
          <p:nvPr/>
        </p:nvPicPr>
        <p:blipFill>
          <a:blip r:embed="rId2"/>
          <a:stretch>
            <a:fillRect/>
          </a:stretch>
        </p:blipFill>
        <p:spPr>
          <a:xfrm>
            <a:off x="646111" y="3057131"/>
            <a:ext cx="1400531" cy="1400531"/>
          </a:xfrm>
          <a:prstGeom prst="rect">
            <a:avLst/>
          </a:prstGeom>
        </p:spPr>
      </p:pic>
      <p:sp>
        <p:nvSpPr>
          <p:cNvPr id="21" name="Pfeil nach rechts 20">
            <a:extLst>
              <a:ext uri="{FF2B5EF4-FFF2-40B4-BE49-F238E27FC236}">
                <a16:creationId xmlns:a16="http://schemas.microsoft.com/office/drawing/2014/main" id="{D5F49FA5-8AA2-FE4F-AF59-BC680A987125}"/>
              </a:ext>
            </a:extLst>
          </p:cNvPr>
          <p:cNvSpPr/>
          <p:nvPr/>
        </p:nvSpPr>
        <p:spPr>
          <a:xfrm>
            <a:off x="2265520" y="3645021"/>
            <a:ext cx="317764" cy="3111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ACDB14CF-DD75-CC41-83B6-1DCE91563789}"/>
              </a:ext>
            </a:extLst>
          </p:cNvPr>
          <p:cNvPicPr>
            <a:picLocks noChangeAspect="1"/>
          </p:cNvPicPr>
          <p:nvPr/>
        </p:nvPicPr>
        <p:blipFill>
          <a:blip r:embed="rId3"/>
          <a:stretch>
            <a:fillRect/>
          </a:stretch>
        </p:blipFill>
        <p:spPr>
          <a:xfrm>
            <a:off x="2802162" y="3057131"/>
            <a:ext cx="2134252" cy="1400531"/>
          </a:xfrm>
          <a:prstGeom prst="rect">
            <a:avLst/>
          </a:prstGeom>
        </p:spPr>
      </p:pic>
      <p:sp>
        <p:nvSpPr>
          <p:cNvPr id="7" name="Pfeil nach rechts 6">
            <a:extLst>
              <a:ext uri="{FF2B5EF4-FFF2-40B4-BE49-F238E27FC236}">
                <a16:creationId xmlns:a16="http://schemas.microsoft.com/office/drawing/2014/main" id="{B53C6878-771C-1941-8F09-721DC2268495}"/>
              </a:ext>
            </a:extLst>
          </p:cNvPr>
          <p:cNvSpPr/>
          <p:nvPr/>
        </p:nvSpPr>
        <p:spPr>
          <a:xfrm>
            <a:off x="5189590" y="3782292"/>
            <a:ext cx="317764" cy="3111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6B72B55B-DEA0-7C41-97E4-55C1AA86DF54}"/>
              </a:ext>
            </a:extLst>
          </p:cNvPr>
          <p:cNvPicPr>
            <a:picLocks noChangeAspect="1"/>
          </p:cNvPicPr>
          <p:nvPr/>
        </p:nvPicPr>
        <p:blipFill>
          <a:blip r:embed="rId4"/>
          <a:stretch>
            <a:fillRect/>
          </a:stretch>
        </p:blipFill>
        <p:spPr>
          <a:xfrm>
            <a:off x="5691934" y="1953541"/>
            <a:ext cx="6064376" cy="3780286"/>
          </a:xfrm>
          <a:prstGeom prst="rect">
            <a:avLst/>
          </a:prstGeom>
        </p:spPr>
      </p:pic>
      <p:sp>
        <p:nvSpPr>
          <p:cNvPr id="11" name="Rechteck 10">
            <a:extLst>
              <a:ext uri="{FF2B5EF4-FFF2-40B4-BE49-F238E27FC236}">
                <a16:creationId xmlns:a16="http://schemas.microsoft.com/office/drawing/2014/main" id="{FE212066-94A0-F540-A042-368E57973257}"/>
              </a:ext>
            </a:extLst>
          </p:cNvPr>
          <p:cNvSpPr/>
          <p:nvPr/>
        </p:nvSpPr>
        <p:spPr>
          <a:xfrm>
            <a:off x="5691934" y="5740622"/>
            <a:ext cx="3536546" cy="246221"/>
          </a:xfrm>
          <a:prstGeom prst="rect">
            <a:avLst/>
          </a:prstGeom>
        </p:spPr>
        <p:txBody>
          <a:bodyPr wrap="none">
            <a:spAutoFit/>
          </a:bodyPr>
          <a:lstStyle/>
          <a:p>
            <a:r>
              <a:rPr lang="de-DE" sz="1000" dirty="0" err="1">
                <a:solidFill>
                  <a:schemeClr val="bg1">
                    <a:lumMod val="65000"/>
                  </a:schemeClr>
                </a:solidFill>
                <a:latin typeface="HelveticaNeue" panose="02000503000000020004" pitchFamily="2" charset="0"/>
              </a:rPr>
              <a:t>bioinfo.ipmb.uni-heidelberg.de</a:t>
            </a:r>
            <a:r>
              <a:rPr lang="de-DE" sz="1000" dirty="0">
                <a:solidFill>
                  <a:schemeClr val="bg1">
                    <a:lumMod val="65000"/>
                  </a:schemeClr>
                </a:solidFill>
                <a:latin typeface="HelveticaNeue" panose="02000503000000020004" pitchFamily="2" charset="0"/>
              </a:rPr>
              <a:t>/</a:t>
            </a:r>
            <a:r>
              <a:rPr lang="de-DE" sz="1000" dirty="0" err="1">
                <a:solidFill>
                  <a:schemeClr val="bg1">
                    <a:lumMod val="65000"/>
                  </a:schemeClr>
                </a:solidFill>
                <a:latin typeface="HelveticaNeue" panose="02000503000000020004" pitchFamily="2" charset="0"/>
              </a:rPr>
              <a:t>crg</a:t>
            </a:r>
            <a:r>
              <a:rPr lang="de-DE" sz="1000" dirty="0">
                <a:solidFill>
                  <a:schemeClr val="bg1">
                    <a:lumMod val="65000"/>
                  </a:schemeClr>
                </a:solidFill>
                <a:latin typeface="HelveticaNeue" panose="02000503000000020004" pitchFamily="2" charset="0"/>
              </a:rPr>
              <a:t>/datascience3fs, </a:t>
            </a:r>
            <a:r>
              <a:rPr lang="de-DE" sz="1000" dirty="0" err="1">
                <a:solidFill>
                  <a:schemeClr val="bg1">
                    <a:lumMod val="65000"/>
                  </a:schemeClr>
                </a:solidFill>
                <a:latin typeface="HelveticaNeue" panose="02000503000000020004" pitchFamily="2" charset="0"/>
              </a:rPr>
              <a:t>edited</a:t>
            </a:r>
            <a:r>
              <a:rPr lang="de-DE" sz="1000" dirty="0">
                <a:solidFill>
                  <a:schemeClr val="bg1">
                    <a:lumMod val="65000"/>
                  </a:schemeClr>
                </a:solidFill>
                <a:latin typeface="HelveticaNeue" panose="02000503000000020004" pitchFamily="2" charset="0"/>
              </a:rPr>
              <a:t> </a:t>
            </a:r>
            <a:endParaRPr lang="de-DE" sz="1000" dirty="0">
              <a:solidFill>
                <a:schemeClr val="bg1">
                  <a:lumMod val="65000"/>
                </a:schemeClr>
              </a:solidFill>
            </a:endParaRPr>
          </a:p>
        </p:txBody>
      </p:sp>
      <p:sp>
        <p:nvSpPr>
          <p:cNvPr id="8" name="Foliennummernplatzhalter 7">
            <a:extLst>
              <a:ext uri="{FF2B5EF4-FFF2-40B4-BE49-F238E27FC236}">
                <a16:creationId xmlns:a16="http://schemas.microsoft.com/office/drawing/2014/main" id="{617BE0BD-B2D7-E64C-A7C4-CB4F710EA244}"/>
              </a:ext>
            </a:extLst>
          </p:cNvPr>
          <p:cNvSpPr>
            <a:spLocks noGrp="1"/>
          </p:cNvSpPr>
          <p:nvPr>
            <p:ph type="sldNum" sz="quarter" idx="12"/>
          </p:nvPr>
        </p:nvSpPr>
        <p:spPr/>
        <p:txBody>
          <a:bodyPr/>
          <a:lstStyle/>
          <a:p>
            <a:fld id="{168253D1-080E-B340-9569-5B9343941D05}" type="slidenum">
              <a:rPr lang="de-DE" smtClean="0"/>
              <a:t>18</a:t>
            </a:fld>
            <a:endParaRPr lang="de-DE"/>
          </a:p>
        </p:txBody>
      </p:sp>
      <p:sp>
        <p:nvSpPr>
          <p:cNvPr id="9" name="Datumsplatzhalter 8">
            <a:extLst>
              <a:ext uri="{FF2B5EF4-FFF2-40B4-BE49-F238E27FC236}">
                <a16:creationId xmlns:a16="http://schemas.microsoft.com/office/drawing/2014/main" id="{1B6D4905-E4E7-EF4F-9A8D-63B1FCAB79D0}"/>
              </a:ext>
            </a:extLst>
          </p:cNvPr>
          <p:cNvSpPr>
            <a:spLocks noGrp="1"/>
          </p:cNvSpPr>
          <p:nvPr>
            <p:ph type="dt" sz="half" idx="10"/>
          </p:nvPr>
        </p:nvSpPr>
        <p:spPr/>
        <p:txBody>
          <a:bodyPr/>
          <a:lstStyle/>
          <a:p>
            <a:fld id="{6512DCF2-BE54-F242-B9E2-C470DF6E29AD}" type="datetime1">
              <a:rPr lang="de-DE" smtClean="0"/>
              <a:t>15.05.19</a:t>
            </a:fld>
            <a:endParaRPr lang="de-DE"/>
          </a:p>
        </p:txBody>
      </p:sp>
      <p:sp>
        <p:nvSpPr>
          <p:cNvPr id="12" name="Fußzeilenplatzhalter 11">
            <a:extLst>
              <a:ext uri="{FF2B5EF4-FFF2-40B4-BE49-F238E27FC236}">
                <a16:creationId xmlns:a16="http://schemas.microsoft.com/office/drawing/2014/main" id="{C5D483BB-1947-CD45-9731-0A8927205389}"/>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742785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15825216-5FF0-0245-B72F-E9A3C811DA7E}"/>
              </a:ext>
            </a:extLst>
          </p:cNvPr>
          <p:cNvGrpSpPr/>
          <p:nvPr/>
        </p:nvGrpSpPr>
        <p:grpSpPr>
          <a:xfrm>
            <a:off x="2062462" y="114302"/>
            <a:ext cx="8067075" cy="5968654"/>
            <a:chOff x="7917902" y="3052953"/>
            <a:chExt cx="5163437" cy="3771853"/>
          </a:xfrm>
        </p:grpSpPr>
        <p:grpSp>
          <p:nvGrpSpPr>
            <p:cNvPr id="12" name="Gruppieren 11">
              <a:extLst>
                <a:ext uri="{FF2B5EF4-FFF2-40B4-BE49-F238E27FC236}">
                  <a16:creationId xmlns:a16="http://schemas.microsoft.com/office/drawing/2014/main" id="{5676B205-83F3-E34F-BDBC-EA436AA23C68}"/>
                </a:ext>
              </a:extLst>
            </p:cNvPr>
            <p:cNvGrpSpPr/>
            <p:nvPr/>
          </p:nvGrpSpPr>
          <p:grpSpPr>
            <a:xfrm>
              <a:off x="7917902" y="3052953"/>
              <a:ext cx="5163437" cy="3771853"/>
              <a:chOff x="8301038" y="3052953"/>
              <a:chExt cx="5163437" cy="3771853"/>
            </a:xfrm>
          </p:grpSpPr>
          <p:pic>
            <p:nvPicPr>
              <p:cNvPr id="14" name="Grafik 13" descr="Hinweisschild">
                <a:extLst>
                  <a:ext uri="{FF2B5EF4-FFF2-40B4-BE49-F238E27FC236}">
                    <a16:creationId xmlns:a16="http://schemas.microsoft.com/office/drawing/2014/main" id="{5D285C52-6172-2A44-8C2A-F7C7070FD42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052953"/>
                <a:ext cx="5163437" cy="3771853"/>
              </a:xfrm>
              <a:prstGeom prst="rect">
                <a:avLst/>
              </a:prstGeom>
            </p:spPr>
          </p:pic>
          <p:sp>
            <p:nvSpPr>
              <p:cNvPr id="15" name="Textfeld 14">
                <a:extLst>
                  <a:ext uri="{FF2B5EF4-FFF2-40B4-BE49-F238E27FC236}">
                    <a16:creationId xmlns:a16="http://schemas.microsoft.com/office/drawing/2014/main" id="{8A8FAD1D-31E3-464A-AA4B-91F16F22BFC5}"/>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13" name="Textfeld 12">
              <a:extLst>
                <a:ext uri="{FF2B5EF4-FFF2-40B4-BE49-F238E27FC236}">
                  <a16:creationId xmlns:a16="http://schemas.microsoft.com/office/drawing/2014/main" id="{887F0206-F3D1-C14A-A207-EA2F4B7C6607}"/>
                </a:ext>
              </a:extLst>
            </p:cNvPr>
            <p:cNvSpPr txBox="1"/>
            <p:nvPr/>
          </p:nvSpPr>
          <p:spPr>
            <a:xfrm>
              <a:off x="9207814" y="4544854"/>
              <a:ext cx="2563080" cy="1225334"/>
            </a:xfrm>
            <a:prstGeom prst="rect">
              <a:avLst/>
            </a:prstGeom>
            <a:noFill/>
          </p:spPr>
          <p:txBody>
            <a:bodyPr wrap="square" rtlCol="0">
              <a:spAutoFit/>
            </a:bodyPr>
            <a:lstStyle/>
            <a:p>
              <a:pPr algn="ctr"/>
              <a:r>
                <a:rPr lang="de-DE" sz="6000" dirty="0"/>
                <a:t>Cancer </a:t>
              </a:r>
              <a:r>
                <a:rPr lang="de-DE" sz="6000" dirty="0" err="1"/>
                <a:t>types</a:t>
              </a:r>
              <a:endParaRPr lang="de-DE" sz="6000" dirty="0"/>
            </a:p>
          </p:txBody>
        </p:sp>
      </p:grpSp>
      <p:sp>
        <p:nvSpPr>
          <p:cNvPr id="5" name="Foliennummernplatzhalter 4">
            <a:extLst>
              <a:ext uri="{FF2B5EF4-FFF2-40B4-BE49-F238E27FC236}">
                <a16:creationId xmlns:a16="http://schemas.microsoft.com/office/drawing/2014/main" id="{4C812010-0CE3-7747-B424-B5F04F282DB4}"/>
              </a:ext>
            </a:extLst>
          </p:cNvPr>
          <p:cNvSpPr>
            <a:spLocks noGrp="1"/>
          </p:cNvSpPr>
          <p:nvPr>
            <p:ph type="sldNum" sz="quarter" idx="12"/>
          </p:nvPr>
        </p:nvSpPr>
        <p:spPr/>
        <p:txBody>
          <a:bodyPr/>
          <a:lstStyle/>
          <a:p>
            <a:fld id="{168253D1-080E-B340-9569-5B9343941D05}" type="slidenum">
              <a:rPr lang="de-DE" smtClean="0"/>
              <a:t>19</a:t>
            </a:fld>
            <a:endParaRPr lang="de-DE"/>
          </a:p>
        </p:txBody>
      </p:sp>
      <p:sp>
        <p:nvSpPr>
          <p:cNvPr id="6" name="Datumsplatzhalter 5">
            <a:extLst>
              <a:ext uri="{FF2B5EF4-FFF2-40B4-BE49-F238E27FC236}">
                <a16:creationId xmlns:a16="http://schemas.microsoft.com/office/drawing/2014/main" id="{20E5E38D-2376-164B-A3B0-1883CFFDB3D9}"/>
              </a:ext>
            </a:extLst>
          </p:cNvPr>
          <p:cNvSpPr>
            <a:spLocks noGrp="1"/>
          </p:cNvSpPr>
          <p:nvPr>
            <p:ph type="dt" sz="half" idx="10"/>
          </p:nvPr>
        </p:nvSpPr>
        <p:spPr/>
        <p:txBody>
          <a:bodyPr/>
          <a:lstStyle/>
          <a:p>
            <a:fld id="{9BCD3BF6-D287-6041-9907-3FCDE01AE60E}" type="datetime1">
              <a:rPr lang="de-DE" smtClean="0"/>
              <a:t>15.05.19</a:t>
            </a:fld>
            <a:endParaRPr lang="de-DE"/>
          </a:p>
        </p:txBody>
      </p:sp>
      <p:sp>
        <p:nvSpPr>
          <p:cNvPr id="7" name="Fußzeilenplatzhalter 6">
            <a:extLst>
              <a:ext uri="{FF2B5EF4-FFF2-40B4-BE49-F238E27FC236}">
                <a16:creationId xmlns:a16="http://schemas.microsoft.com/office/drawing/2014/main" id="{42C12CF7-91B6-644B-B01B-01564AE855F7}"/>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78868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2D8A0-E4FE-894C-8588-9398B70746F2}"/>
              </a:ext>
            </a:extLst>
          </p:cNvPr>
          <p:cNvSpPr>
            <a:spLocks noGrp="1"/>
          </p:cNvSpPr>
          <p:nvPr>
            <p:ph type="title"/>
          </p:nvPr>
        </p:nvSpPr>
        <p:spPr/>
        <p:txBody>
          <a:bodyPr/>
          <a:lstStyle/>
          <a:p>
            <a:pPr algn="ctr"/>
            <a:r>
              <a:rPr lang="en" sz="4400" dirty="0"/>
              <a:t>NCI Transcriptional Pharmacodynamics Workbench</a:t>
            </a:r>
            <a:endParaRPr lang="de-DE" dirty="0"/>
          </a:p>
        </p:txBody>
      </p:sp>
      <p:sp>
        <p:nvSpPr>
          <p:cNvPr id="5" name="Oval 4">
            <a:extLst>
              <a:ext uri="{FF2B5EF4-FFF2-40B4-BE49-F238E27FC236}">
                <a16:creationId xmlns:a16="http://schemas.microsoft.com/office/drawing/2014/main" id="{74DC78D8-3F49-CB40-BD72-3F3DE16FC5D6}"/>
              </a:ext>
            </a:extLst>
          </p:cNvPr>
          <p:cNvSpPr/>
          <p:nvPr/>
        </p:nvSpPr>
        <p:spPr>
          <a:xfrm>
            <a:off x="1860326" y="3065421"/>
            <a:ext cx="2049864" cy="193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Cell</a:t>
            </a:r>
            <a:r>
              <a:rPr lang="de-DE" dirty="0"/>
              <a:t> </a:t>
            </a:r>
            <a:r>
              <a:rPr lang="de-DE" dirty="0" err="1"/>
              <a:t>lines</a:t>
            </a:r>
            <a:r>
              <a:rPr lang="de-DE" dirty="0"/>
              <a:t> </a:t>
            </a:r>
          </a:p>
          <a:p>
            <a:pPr algn="ctr"/>
            <a:r>
              <a:rPr lang="de-DE" dirty="0"/>
              <a:t>NCI-60</a:t>
            </a:r>
          </a:p>
        </p:txBody>
      </p:sp>
      <p:sp>
        <p:nvSpPr>
          <p:cNvPr id="6" name="Oval 5">
            <a:extLst>
              <a:ext uri="{FF2B5EF4-FFF2-40B4-BE49-F238E27FC236}">
                <a16:creationId xmlns:a16="http://schemas.microsoft.com/office/drawing/2014/main" id="{97BC3796-DF71-9A4A-BFF9-865A36D62774}"/>
              </a:ext>
            </a:extLst>
          </p:cNvPr>
          <p:cNvSpPr/>
          <p:nvPr/>
        </p:nvSpPr>
        <p:spPr>
          <a:xfrm>
            <a:off x="5152402" y="3065421"/>
            <a:ext cx="2049864" cy="193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15 </a:t>
            </a:r>
            <a:r>
              <a:rPr lang="de-DE" dirty="0" err="1"/>
              <a:t>anticancer</a:t>
            </a:r>
            <a:r>
              <a:rPr lang="de-DE" dirty="0"/>
              <a:t> </a:t>
            </a:r>
            <a:r>
              <a:rPr lang="de-DE" dirty="0" err="1"/>
              <a:t>agens</a:t>
            </a:r>
            <a:endParaRPr lang="de-DE" dirty="0"/>
          </a:p>
        </p:txBody>
      </p:sp>
      <p:sp>
        <p:nvSpPr>
          <p:cNvPr id="7" name="Oval 6">
            <a:extLst>
              <a:ext uri="{FF2B5EF4-FFF2-40B4-BE49-F238E27FC236}">
                <a16:creationId xmlns:a16="http://schemas.microsoft.com/office/drawing/2014/main" id="{1B4D2C74-9489-1341-8ACC-BF9D2B595B2B}"/>
              </a:ext>
            </a:extLst>
          </p:cNvPr>
          <p:cNvSpPr/>
          <p:nvPr/>
        </p:nvSpPr>
        <p:spPr>
          <a:xfrm>
            <a:off x="8444479" y="3065421"/>
            <a:ext cx="2049864" cy="193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12.704</a:t>
            </a:r>
          </a:p>
          <a:p>
            <a:pPr algn="ctr"/>
            <a:r>
              <a:rPr lang="de-DE" dirty="0"/>
              <a:t>genes</a:t>
            </a:r>
          </a:p>
        </p:txBody>
      </p:sp>
      <p:sp>
        <p:nvSpPr>
          <p:cNvPr id="12" name="Foliennummernplatzhalter 11">
            <a:extLst>
              <a:ext uri="{FF2B5EF4-FFF2-40B4-BE49-F238E27FC236}">
                <a16:creationId xmlns:a16="http://schemas.microsoft.com/office/drawing/2014/main" id="{0EB387E5-9667-864A-BD36-006C7BC6FF77}"/>
              </a:ext>
            </a:extLst>
          </p:cNvPr>
          <p:cNvSpPr>
            <a:spLocks noGrp="1"/>
          </p:cNvSpPr>
          <p:nvPr>
            <p:ph type="sldNum" sz="quarter" idx="12"/>
          </p:nvPr>
        </p:nvSpPr>
        <p:spPr/>
        <p:txBody>
          <a:bodyPr/>
          <a:lstStyle/>
          <a:p>
            <a:fld id="{168253D1-080E-B340-9569-5B9343941D05}" type="slidenum">
              <a:rPr lang="de-DE" smtClean="0"/>
              <a:t>2</a:t>
            </a:fld>
            <a:endParaRPr lang="de-DE"/>
          </a:p>
        </p:txBody>
      </p:sp>
      <p:sp>
        <p:nvSpPr>
          <p:cNvPr id="13" name="Datumsplatzhalter 12">
            <a:extLst>
              <a:ext uri="{FF2B5EF4-FFF2-40B4-BE49-F238E27FC236}">
                <a16:creationId xmlns:a16="http://schemas.microsoft.com/office/drawing/2014/main" id="{25A82F29-FA8D-D540-82E0-AC7A08B19A35}"/>
              </a:ext>
            </a:extLst>
          </p:cNvPr>
          <p:cNvSpPr>
            <a:spLocks noGrp="1"/>
          </p:cNvSpPr>
          <p:nvPr>
            <p:ph type="dt" sz="half" idx="10"/>
          </p:nvPr>
        </p:nvSpPr>
        <p:spPr/>
        <p:txBody>
          <a:bodyPr/>
          <a:lstStyle/>
          <a:p>
            <a:fld id="{DB7CAF79-A9DD-EA4A-941C-0B33EE882834}" type="datetime1">
              <a:rPr lang="de-DE" smtClean="0"/>
              <a:t>15.05.19</a:t>
            </a:fld>
            <a:endParaRPr lang="de-DE"/>
          </a:p>
        </p:txBody>
      </p:sp>
      <p:sp>
        <p:nvSpPr>
          <p:cNvPr id="14" name="Fußzeilenplatzhalter 13">
            <a:extLst>
              <a:ext uri="{FF2B5EF4-FFF2-40B4-BE49-F238E27FC236}">
                <a16:creationId xmlns:a16="http://schemas.microsoft.com/office/drawing/2014/main" id="{7D3D4578-0479-1D4A-8BC6-F52D49A2E7F3}"/>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1732119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019401-37BF-5640-848D-A605EBB61A5C}"/>
              </a:ext>
            </a:extLst>
          </p:cNvPr>
          <p:cNvSpPr>
            <a:spLocks noGrp="1"/>
          </p:cNvSpPr>
          <p:nvPr>
            <p:ph type="title"/>
          </p:nvPr>
        </p:nvSpPr>
        <p:spPr/>
        <p:txBody>
          <a:bodyPr/>
          <a:lstStyle/>
          <a:p>
            <a:r>
              <a:rPr lang="en" sz="3200" dirty="0"/>
              <a:t>Which pathways does </a:t>
            </a:r>
            <a:r>
              <a:rPr lang="en" sz="3200" dirty="0" err="1"/>
              <a:t>Vorinostat</a:t>
            </a:r>
            <a:r>
              <a:rPr lang="en" sz="3200" dirty="0"/>
              <a:t> interfere with the most? Are the pathways connected? </a:t>
            </a:r>
            <a:endParaRPr lang="de-DE" sz="3200" dirty="0"/>
          </a:p>
        </p:txBody>
      </p:sp>
      <p:pic>
        <p:nvPicPr>
          <p:cNvPr id="17" name="Grafik 16">
            <a:extLst>
              <a:ext uri="{FF2B5EF4-FFF2-40B4-BE49-F238E27FC236}">
                <a16:creationId xmlns:a16="http://schemas.microsoft.com/office/drawing/2014/main" id="{6ECBAC3C-3A65-8C44-9E6E-4907476FC77B}"/>
              </a:ext>
            </a:extLst>
          </p:cNvPr>
          <p:cNvPicPr>
            <a:picLocks noChangeAspect="1"/>
          </p:cNvPicPr>
          <p:nvPr/>
        </p:nvPicPr>
        <p:blipFill>
          <a:blip r:embed="rId2"/>
          <a:stretch>
            <a:fillRect/>
          </a:stretch>
        </p:blipFill>
        <p:spPr>
          <a:xfrm>
            <a:off x="3059205" y="2039953"/>
            <a:ext cx="6073589" cy="3754454"/>
          </a:xfrm>
          <a:prstGeom prst="rect">
            <a:avLst/>
          </a:prstGeom>
        </p:spPr>
      </p:pic>
      <p:sp>
        <p:nvSpPr>
          <p:cNvPr id="18" name="Rechteck 17">
            <a:extLst>
              <a:ext uri="{FF2B5EF4-FFF2-40B4-BE49-F238E27FC236}">
                <a16:creationId xmlns:a16="http://schemas.microsoft.com/office/drawing/2014/main" id="{7DA1EB2B-EA12-324B-8066-79EF402A6BBB}"/>
              </a:ext>
            </a:extLst>
          </p:cNvPr>
          <p:cNvSpPr/>
          <p:nvPr/>
        </p:nvSpPr>
        <p:spPr>
          <a:xfrm>
            <a:off x="3059205" y="5794407"/>
            <a:ext cx="1523174" cy="246221"/>
          </a:xfrm>
          <a:prstGeom prst="rect">
            <a:avLst/>
          </a:prstGeom>
        </p:spPr>
        <p:txBody>
          <a:bodyPr wrap="none">
            <a:spAutoFit/>
          </a:bodyPr>
          <a:lstStyle/>
          <a:p>
            <a:pPr>
              <a:spcAft>
                <a:spcPts val="0"/>
              </a:spcAft>
            </a:pPr>
            <a:r>
              <a:rPr lang="de-DE"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a:t>
            </a:r>
            <a:r>
              <a:rPr lang="de-DE"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Hänzelmann</a:t>
            </a:r>
            <a:r>
              <a:rPr lang="de-DE"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et al., 2013)</a:t>
            </a:r>
          </a:p>
        </p:txBody>
      </p:sp>
      <p:sp>
        <p:nvSpPr>
          <p:cNvPr id="6" name="Foliennummernplatzhalter 5">
            <a:extLst>
              <a:ext uri="{FF2B5EF4-FFF2-40B4-BE49-F238E27FC236}">
                <a16:creationId xmlns:a16="http://schemas.microsoft.com/office/drawing/2014/main" id="{9F19B9BE-4E08-A047-9B87-8C758521FC25}"/>
              </a:ext>
            </a:extLst>
          </p:cNvPr>
          <p:cNvSpPr>
            <a:spLocks noGrp="1"/>
          </p:cNvSpPr>
          <p:nvPr>
            <p:ph type="sldNum" sz="quarter" idx="12"/>
          </p:nvPr>
        </p:nvSpPr>
        <p:spPr/>
        <p:txBody>
          <a:bodyPr/>
          <a:lstStyle/>
          <a:p>
            <a:fld id="{168253D1-080E-B340-9569-5B9343941D05}" type="slidenum">
              <a:rPr lang="de-DE" smtClean="0"/>
              <a:t>20</a:t>
            </a:fld>
            <a:endParaRPr lang="de-DE"/>
          </a:p>
        </p:txBody>
      </p:sp>
      <p:sp>
        <p:nvSpPr>
          <p:cNvPr id="7" name="Datumsplatzhalter 6">
            <a:extLst>
              <a:ext uri="{FF2B5EF4-FFF2-40B4-BE49-F238E27FC236}">
                <a16:creationId xmlns:a16="http://schemas.microsoft.com/office/drawing/2014/main" id="{C341FE26-BF71-5144-983E-6083D78CB18C}"/>
              </a:ext>
            </a:extLst>
          </p:cNvPr>
          <p:cNvSpPr>
            <a:spLocks noGrp="1"/>
          </p:cNvSpPr>
          <p:nvPr>
            <p:ph type="dt" sz="half" idx="10"/>
          </p:nvPr>
        </p:nvSpPr>
        <p:spPr/>
        <p:txBody>
          <a:bodyPr/>
          <a:lstStyle/>
          <a:p>
            <a:fld id="{898B7360-7DFF-7244-B87E-9787B5E2AB24}" type="datetime1">
              <a:rPr lang="de-DE" smtClean="0"/>
              <a:t>15.05.19</a:t>
            </a:fld>
            <a:endParaRPr lang="de-DE"/>
          </a:p>
        </p:txBody>
      </p:sp>
      <p:sp>
        <p:nvSpPr>
          <p:cNvPr id="8" name="Fußzeilenplatzhalter 7">
            <a:extLst>
              <a:ext uri="{FF2B5EF4-FFF2-40B4-BE49-F238E27FC236}">
                <a16:creationId xmlns:a16="http://schemas.microsoft.com/office/drawing/2014/main" id="{B6DDC28B-ECC5-014F-96D1-5DDF5A925A68}"/>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78658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019401-37BF-5640-848D-A605EBB61A5C}"/>
              </a:ext>
            </a:extLst>
          </p:cNvPr>
          <p:cNvSpPr>
            <a:spLocks noGrp="1"/>
          </p:cNvSpPr>
          <p:nvPr>
            <p:ph type="title"/>
          </p:nvPr>
        </p:nvSpPr>
        <p:spPr/>
        <p:txBody>
          <a:bodyPr/>
          <a:lstStyle/>
          <a:p>
            <a:r>
              <a:rPr lang="en" sz="3200" dirty="0"/>
              <a:t>Which pathways does </a:t>
            </a:r>
            <a:r>
              <a:rPr lang="en" sz="3200" dirty="0" err="1"/>
              <a:t>Vorinostat</a:t>
            </a:r>
            <a:r>
              <a:rPr lang="en" sz="3200" dirty="0"/>
              <a:t> interfere with? Are the pathways connected? </a:t>
            </a:r>
            <a:endParaRPr lang="de-DE" sz="3200" dirty="0"/>
          </a:p>
        </p:txBody>
      </p:sp>
      <p:pic>
        <p:nvPicPr>
          <p:cNvPr id="17" name="Grafik 16">
            <a:extLst>
              <a:ext uri="{FF2B5EF4-FFF2-40B4-BE49-F238E27FC236}">
                <a16:creationId xmlns:a16="http://schemas.microsoft.com/office/drawing/2014/main" id="{6ECBAC3C-3A65-8C44-9E6E-4907476FC77B}"/>
              </a:ext>
            </a:extLst>
          </p:cNvPr>
          <p:cNvPicPr>
            <a:picLocks noChangeAspect="1"/>
          </p:cNvPicPr>
          <p:nvPr/>
        </p:nvPicPr>
        <p:blipFill>
          <a:blip r:embed="rId2"/>
          <a:stretch>
            <a:fillRect/>
          </a:stretch>
        </p:blipFill>
        <p:spPr>
          <a:xfrm>
            <a:off x="431508" y="1756995"/>
            <a:ext cx="2610075" cy="1613446"/>
          </a:xfrm>
          <a:prstGeom prst="rect">
            <a:avLst/>
          </a:prstGeom>
        </p:spPr>
      </p:pic>
      <p:sp>
        <p:nvSpPr>
          <p:cNvPr id="5" name="Pfeil nach rechts 4">
            <a:extLst>
              <a:ext uri="{FF2B5EF4-FFF2-40B4-BE49-F238E27FC236}">
                <a16:creationId xmlns:a16="http://schemas.microsoft.com/office/drawing/2014/main" id="{1560C9F5-C6D5-2B44-A1C1-D436F4BF5FBB}"/>
              </a:ext>
            </a:extLst>
          </p:cNvPr>
          <p:cNvSpPr/>
          <p:nvPr/>
        </p:nvSpPr>
        <p:spPr>
          <a:xfrm>
            <a:off x="3360790" y="2456292"/>
            <a:ext cx="317764" cy="3111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BF5AEA91-ECD2-CA4C-82CB-B87D3F34951A}"/>
              </a:ext>
            </a:extLst>
          </p:cNvPr>
          <p:cNvPicPr>
            <a:picLocks noChangeAspect="1"/>
          </p:cNvPicPr>
          <p:nvPr/>
        </p:nvPicPr>
        <p:blipFill rotWithShape="1">
          <a:blip r:embed="rId3"/>
          <a:srcRect t="10539"/>
          <a:stretch/>
        </p:blipFill>
        <p:spPr>
          <a:xfrm>
            <a:off x="4177010" y="1674795"/>
            <a:ext cx="6751462" cy="3060833"/>
          </a:xfrm>
          <a:prstGeom prst="rect">
            <a:avLst/>
          </a:prstGeom>
        </p:spPr>
      </p:pic>
      <p:sp>
        <p:nvSpPr>
          <p:cNvPr id="3" name="Rechteck 2">
            <a:extLst>
              <a:ext uri="{FF2B5EF4-FFF2-40B4-BE49-F238E27FC236}">
                <a16:creationId xmlns:a16="http://schemas.microsoft.com/office/drawing/2014/main" id="{C1D5CC1F-93B4-2046-8D3B-37105AE6CACA}"/>
              </a:ext>
            </a:extLst>
          </p:cNvPr>
          <p:cNvSpPr/>
          <p:nvPr/>
        </p:nvSpPr>
        <p:spPr>
          <a:xfrm>
            <a:off x="4177010" y="4813873"/>
            <a:ext cx="1124026" cy="246221"/>
          </a:xfrm>
          <a:prstGeom prst="rect">
            <a:avLst/>
          </a:prstGeom>
        </p:spPr>
        <p:txBody>
          <a:bodyPr wrap="none">
            <a:spAutoFit/>
          </a:bodyPr>
          <a:lstStyle/>
          <a:p>
            <a:pPr>
              <a:spcAft>
                <a:spcPts val="0"/>
              </a:spcAft>
            </a:pPr>
            <a:r>
              <a:rPr lang="de-DE"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(Tang et al., 2018)</a:t>
            </a:r>
          </a:p>
        </p:txBody>
      </p:sp>
      <p:sp>
        <p:nvSpPr>
          <p:cNvPr id="9" name="Foliennummernplatzhalter 8">
            <a:extLst>
              <a:ext uri="{FF2B5EF4-FFF2-40B4-BE49-F238E27FC236}">
                <a16:creationId xmlns:a16="http://schemas.microsoft.com/office/drawing/2014/main" id="{0DC51ED4-BA68-8349-A7FF-07BA3D8BA38A}"/>
              </a:ext>
            </a:extLst>
          </p:cNvPr>
          <p:cNvSpPr>
            <a:spLocks noGrp="1"/>
          </p:cNvSpPr>
          <p:nvPr>
            <p:ph type="sldNum" sz="quarter" idx="12"/>
          </p:nvPr>
        </p:nvSpPr>
        <p:spPr/>
        <p:txBody>
          <a:bodyPr/>
          <a:lstStyle/>
          <a:p>
            <a:fld id="{168253D1-080E-B340-9569-5B9343941D05}" type="slidenum">
              <a:rPr lang="de-DE" smtClean="0"/>
              <a:t>21</a:t>
            </a:fld>
            <a:endParaRPr lang="de-DE"/>
          </a:p>
        </p:txBody>
      </p:sp>
      <p:sp>
        <p:nvSpPr>
          <p:cNvPr id="10" name="Datumsplatzhalter 9">
            <a:extLst>
              <a:ext uri="{FF2B5EF4-FFF2-40B4-BE49-F238E27FC236}">
                <a16:creationId xmlns:a16="http://schemas.microsoft.com/office/drawing/2014/main" id="{81A54BAE-BF5D-1E4E-859F-93C4D6E4D29E}"/>
              </a:ext>
            </a:extLst>
          </p:cNvPr>
          <p:cNvSpPr>
            <a:spLocks noGrp="1"/>
          </p:cNvSpPr>
          <p:nvPr>
            <p:ph type="dt" sz="half" idx="10"/>
          </p:nvPr>
        </p:nvSpPr>
        <p:spPr/>
        <p:txBody>
          <a:bodyPr/>
          <a:lstStyle/>
          <a:p>
            <a:fld id="{92391970-0594-EC4F-9BCD-C435B21C04AB}" type="datetime1">
              <a:rPr lang="de-DE" smtClean="0"/>
              <a:t>15.05.19</a:t>
            </a:fld>
            <a:endParaRPr lang="de-DE"/>
          </a:p>
        </p:txBody>
      </p:sp>
      <p:sp>
        <p:nvSpPr>
          <p:cNvPr id="11" name="Fußzeilenplatzhalter 10">
            <a:extLst>
              <a:ext uri="{FF2B5EF4-FFF2-40B4-BE49-F238E27FC236}">
                <a16:creationId xmlns:a16="http://schemas.microsoft.com/office/drawing/2014/main" id="{51B461A0-7CE5-A84A-9E64-FBF54F423107}"/>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69289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019401-37BF-5640-848D-A605EBB61A5C}"/>
              </a:ext>
            </a:extLst>
          </p:cNvPr>
          <p:cNvSpPr>
            <a:spLocks noGrp="1"/>
          </p:cNvSpPr>
          <p:nvPr>
            <p:ph type="title"/>
          </p:nvPr>
        </p:nvSpPr>
        <p:spPr/>
        <p:txBody>
          <a:bodyPr/>
          <a:lstStyle/>
          <a:p>
            <a:r>
              <a:rPr lang="en" sz="3200" dirty="0"/>
              <a:t>Which pathways does </a:t>
            </a:r>
            <a:r>
              <a:rPr lang="en" sz="3200" dirty="0" err="1"/>
              <a:t>Vorinostat</a:t>
            </a:r>
            <a:r>
              <a:rPr lang="en" sz="3200" dirty="0"/>
              <a:t> interfere with? Are the pathways connected? </a:t>
            </a:r>
            <a:endParaRPr lang="de-DE" sz="3200" dirty="0"/>
          </a:p>
        </p:txBody>
      </p:sp>
      <p:pic>
        <p:nvPicPr>
          <p:cNvPr id="17" name="Grafik 16">
            <a:extLst>
              <a:ext uri="{FF2B5EF4-FFF2-40B4-BE49-F238E27FC236}">
                <a16:creationId xmlns:a16="http://schemas.microsoft.com/office/drawing/2014/main" id="{6ECBAC3C-3A65-8C44-9E6E-4907476FC77B}"/>
              </a:ext>
            </a:extLst>
          </p:cNvPr>
          <p:cNvPicPr>
            <a:picLocks noChangeAspect="1"/>
          </p:cNvPicPr>
          <p:nvPr/>
        </p:nvPicPr>
        <p:blipFill>
          <a:blip r:embed="rId2"/>
          <a:stretch>
            <a:fillRect/>
          </a:stretch>
        </p:blipFill>
        <p:spPr>
          <a:xfrm>
            <a:off x="431508" y="1756995"/>
            <a:ext cx="2610075" cy="1613446"/>
          </a:xfrm>
          <a:prstGeom prst="rect">
            <a:avLst/>
          </a:prstGeom>
        </p:spPr>
      </p:pic>
      <p:sp>
        <p:nvSpPr>
          <p:cNvPr id="5" name="Pfeil nach rechts 4">
            <a:extLst>
              <a:ext uri="{FF2B5EF4-FFF2-40B4-BE49-F238E27FC236}">
                <a16:creationId xmlns:a16="http://schemas.microsoft.com/office/drawing/2014/main" id="{1560C9F5-C6D5-2B44-A1C1-D436F4BF5FBB}"/>
              </a:ext>
            </a:extLst>
          </p:cNvPr>
          <p:cNvSpPr/>
          <p:nvPr/>
        </p:nvSpPr>
        <p:spPr>
          <a:xfrm rot="5400000">
            <a:off x="1577663" y="3711475"/>
            <a:ext cx="317764" cy="3111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BF5AEA91-ECD2-CA4C-82CB-B87D3F34951A}"/>
              </a:ext>
            </a:extLst>
          </p:cNvPr>
          <p:cNvPicPr>
            <a:picLocks noChangeAspect="1"/>
          </p:cNvPicPr>
          <p:nvPr/>
        </p:nvPicPr>
        <p:blipFill rotWithShape="1">
          <a:blip r:embed="rId3"/>
          <a:srcRect t="10539"/>
          <a:stretch/>
        </p:blipFill>
        <p:spPr>
          <a:xfrm>
            <a:off x="524179" y="4338437"/>
            <a:ext cx="3869355" cy="1754205"/>
          </a:xfrm>
          <a:prstGeom prst="rect">
            <a:avLst/>
          </a:prstGeom>
        </p:spPr>
      </p:pic>
      <p:sp>
        <p:nvSpPr>
          <p:cNvPr id="7" name="Pfeil nach rechts 6">
            <a:extLst>
              <a:ext uri="{FF2B5EF4-FFF2-40B4-BE49-F238E27FC236}">
                <a16:creationId xmlns:a16="http://schemas.microsoft.com/office/drawing/2014/main" id="{125049AE-AF9D-E742-8484-77EB84E1C9E2}"/>
              </a:ext>
            </a:extLst>
          </p:cNvPr>
          <p:cNvSpPr/>
          <p:nvPr/>
        </p:nvSpPr>
        <p:spPr>
          <a:xfrm>
            <a:off x="4747562" y="5473099"/>
            <a:ext cx="317764" cy="31110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1FE5F451-60B1-1547-9DAC-275ECBDDF96A}"/>
              </a:ext>
            </a:extLst>
          </p:cNvPr>
          <p:cNvPicPr>
            <a:picLocks noChangeAspect="1"/>
          </p:cNvPicPr>
          <p:nvPr/>
        </p:nvPicPr>
        <p:blipFill>
          <a:blip r:embed="rId4"/>
          <a:stretch>
            <a:fillRect/>
          </a:stretch>
        </p:blipFill>
        <p:spPr>
          <a:xfrm>
            <a:off x="5745485" y="1538331"/>
            <a:ext cx="4669766" cy="4622384"/>
          </a:xfrm>
          <a:prstGeom prst="rect">
            <a:avLst/>
          </a:prstGeom>
        </p:spPr>
      </p:pic>
      <p:sp>
        <p:nvSpPr>
          <p:cNvPr id="10" name="Rechteck 9">
            <a:extLst>
              <a:ext uri="{FF2B5EF4-FFF2-40B4-BE49-F238E27FC236}">
                <a16:creationId xmlns:a16="http://schemas.microsoft.com/office/drawing/2014/main" id="{369E6D1D-3571-B34A-B69F-B2BE51677102}"/>
              </a:ext>
            </a:extLst>
          </p:cNvPr>
          <p:cNvSpPr/>
          <p:nvPr/>
        </p:nvSpPr>
        <p:spPr>
          <a:xfrm>
            <a:off x="5745485" y="6159061"/>
            <a:ext cx="1523174" cy="246221"/>
          </a:xfrm>
          <a:prstGeom prst="rect">
            <a:avLst/>
          </a:prstGeom>
        </p:spPr>
        <p:txBody>
          <a:bodyPr wrap="none">
            <a:spAutoFit/>
          </a:bodyPr>
          <a:lstStyle/>
          <a:p>
            <a:pPr>
              <a:spcAft>
                <a:spcPts val="0"/>
              </a:spcAft>
            </a:pPr>
            <a:r>
              <a:rPr lang="de-DE"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a:t>
            </a:r>
            <a:r>
              <a:rPr lang="de-DE"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Hänzelmann</a:t>
            </a:r>
            <a:r>
              <a:rPr lang="de-DE"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et al., 2013)</a:t>
            </a:r>
          </a:p>
        </p:txBody>
      </p:sp>
      <p:sp>
        <p:nvSpPr>
          <p:cNvPr id="11" name="Foliennummernplatzhalter 10">
            <a:extLst>
              <a:ext uri="{FF2B5EF4-FFF2-40B4-BE49-F238E27FC236}">
                <a16:creationId xmlns:a16="http://schemas.microsoft.com/office/drawing/2014/main" id="{DC87ACBC-CE0C-574D-8A97-C166E0F8B46B}"/>
              </a:ext>
            </a:extLst>
          </p:cNvPr>
          <p:cNvSpPr>
            <a:spLocks noGrp="1"/>
          </p:cNvSpPr>
          <p:nvPr>
            <p:ph type="sldNum" sz="quarter" idx="12"/>
          </p:nvPr>
        </p:nvSpPr>
        <p:spPr/>
        <p:txBody>
          <a:bodyPr/>
          <a:lstStyle/>
          <a:p>
            <a:fld id="{168253D1-080E-B340-9569-5B9343941D05}" type="slidenum">
              <a:rPr lang="de-DE" smtClean="0"/>
              <a:t>22</a:t>
            </a:fld>
            <a:endParaRPr lang="de-DE"/>
          </a:p>
        </p:txBody>
      </p:sp>
      <p:sp>
        <p:nvSpPr>
          <p:cNvPr id="12" name="Datumsplatzhalter 11">
            <a:extLst>
              <a:ext uri="{FF2B5EF4-FFF2-40B4-BE49-F238E27FC236}">
                <a16:creationId xmlns:a16="http://schemas.microsoft.com/office/drawing/2014/main" id="{DB2BD1F3-5ABC-2843-8E6E-26C666B67EE4}"/>
              </a:ext>
            </a:extLst>
          </p:cNvPr>
          <p:cNvSpPr>
            <a:spLocks noGrp="1"/>
          </p:cNvSpPr>
          <p:nvPr>
            <p:ph type="dt" sz="half" idx="10"/>
          </p:nvPr>
        </p:nvSpPr>
        <p:spPr/>
        <p:txBody>
          <a:bodyPr/>
          <a:lstStyle/>
          <a:p>
            <a:fld id="{009FEDD9-51FB-B649-A543-22036A2D5D5C}" type="datetime1">
              <a:rPr lang="de-DE" smtClean="0"/>
              <a:t>15.05.19</a:t>
            </a:fld>
            <a:endParaRPr lang="de-DE"/>
          </a:p>
        </p:txBody>
      </p:sp>
      <p:sp>
        <p:nvSpPr>
          <p:cNvPr id="13" name="Fußzeilenplatzhalter 12">
            <a:extLst>
              <a:ext uri="{FF2B5EF4-FFF2-40B4-BE49-F238E27FC236}">
                <a16:creationId xmlns:a16="http://schemas.microsoft.com/office/drawing/2014/main" id="{E1B80871-6D1D-7340-A62F-0ECF234CE9BA}"/>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865323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019401-37BF-5640-848D-A605EBB61A5C}"/>
              </a:ext>
            </a:extLst>
          </p:cNvPr>
          <p:cNvSpPr>
            <a:spLocks noGrp="1"/>
          </p:cNvSpPr>
          <p:nvPr>
            <p:ph type="title"/>
          </p:nvPr>
        </p:nvSpPr>
        <p:spPr/>
        <p:txBody>
          <a:bodyPr/>
          <a:lstStyle/>
          <a:p>
            <a:r>
              <a:rPr lang="en" sz="3200" dirty="0"/>
              <a:t>Which pathways does </a:t>
            </a:r>
            <a:r>
              <a:rPr lang="en" sz="3200" dirty="0" err="1"/>
              <a:t>Vorinostat</a:t>
            </a:r>
            <a:r>
              <a:rPr lang="en" sz="3200" dirty="0"/>
              <a:t> interfere with? Are the pathways connected? </a:t>
            </a:r>
            <a:endParaRPr lang="de-DE" sz="3200" dirty="0"/>
          </a:p>
        </p:txBody>
      </p:sp>
      <p:pic>
        <p:nvPicPr>
          <p:cNvPr id="17" name="Grafik 16">
            <a:extLst>
              <a:ext uri="{FF2B5EF4-FFF2-40B4-BE49-F238E27FC236}">
                <a16:creationId xmlns:a16="http://schemas.microsoft.com/office/drawing/2014/main" id="{6ECBAC3C-3A65-8C44-9E6E-4907476FC77B}"/>
              </a:ext>
            </a:extLst>
          </p:cNvPr>
          <p:cNvPicPr>
            <a:picLocks noChangeAspect="1"/>
          </p:cNvPicPr>
          <p:nvPr/>
        </p:nvPicPr>
        <p:blipFill>
          <a:blip r:embed="rId2"/>
          <a:stretch>
            <a:fillRect/>
          </a:stretch>
        </p:blipFill>
        <p:spPr>
          <a:xfrm>
            <a:off x="431508" y="1756995"/>
            <a:ext cx="2610075" cy="1613446"/>
          </a:xfrm>
          <a:prstGeom prst="rect">
            <a:avLst/>
          </a:prstGeom>
        </p:spPr>
      </p:pic>
      <p:sp>
        <p:nvSpPr>
          <p:cNvPr id="5" name="Pfeil nach rechts 4">
            <a:extLst>
              <a:ext uri="{FF2B5EF4-FFF2-40B4-BE49-F238E27FC236}">
                <a16:creationId xmlns:a16="http://schemas.microsoft.com/office/drawing/2014/main" id="{1560C9F5-C6D5-2B44-A1C1-D436F4BF5FBB}"/>
              </a:ext>
            </a:extLst>
          </p:cNvPr>
          <p:cNvSpPr/>
          <p:nvPr/>
        </p:nvSpPr>
        <p:spPr>
          <a:xfrm rot="5400000">
            <a:off x="1577663" y="3711475"/>
            <a:ext cx="317764" cy="311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BF5AEA91-ECD2-CA4C-82CB-B87D3F34951A}"/>
              </a:ext>
            </a:extLst>
          </p:cNvPr>
          <p:cNvPicPr>
            <a:picLocks noChangeAspect="1"/>
          </p:cNvPicPr>
          <p:nvPr/>
        </p:nvPicPr>
        <p:blipFill rotWithShape="1">
          <a:blip r:embed="rId3"/>
          <a:srcRect t="10539"/>
          <a:stretch/>
        </p:blipFill>
        <p:spPr>
          <a:xfrm>
            <a:off x="524179" y="4338437"/>
            <a:ext cx="3869355" cy="1754205"/>
          </a:xfrm>
          <a:prstGeom prst="rect">
            <a:avLst/>
          </a:prstGeom>
        </p:spPr>
      </p:pic>
      <p:sp>
        <p:nvSpPr>
          <p:cNvPr id="7" name="Pfeil nach rechts 6">
            <a:extLst>
              <a:ext uri="{FF2B5EF4-FFF2-40B4-BE49-F238E27FC236}">
                <a16:creationId xmlns:a16="http://schemas.microsoft.com/office/drawing/2014/main" id="{125049AE-AF9D-E742-8484-77EB84E1C9E2}"/>
              </a:ext>
            </a:extLst>
          </p:cNvPr>
          <p:cNvSpPr/>
          <p:nvPr/>
        </p:nvSpPr>
        <p:spPr>
          <a:xfrm>
            <a:off x="4747562" y="5473099"/>
            <a:ext cx="317764" cy="311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oliennummernplatzhalter 10">
            <a:extLst>
              <a:ext uri="{FF2B5EF4-FFF2-40B4-BE49-F238E27FC236}">
                <a16:creationId xmlns:a16="http://schemas.microsoft.com/office/drawing/2014/main" id="{DC87ACBC-CE0C-574D-8A97-C166E0F8B46B}"/>
              </a:ext>
            </a:extLst>
          </p:cNvPr>
          <p:cNvSpPr>
            <a:spLocks noGrp="1"/>
          </p:cNvSpPr>
          <p:nvPr>
            <p:ph type="sldNum" sz="quarter" idx="12"/>
          </p:nvPr>
        </p:nvSpPr>
        <p:spPr/>
        <p:txBody>
          <a:bodyPr/>
          <a:lstStyle/>
          <a:p>
            <a:fld id="{168253D1-080E-B340-9569-5B9343941D05}" type="slidenum">
              <a:rPr lang="de-DE" smtClean="0"/>
              <a:t>23</a:t>
            </a:fld>
            <a:endParaRPr lang="de-DE"/>
          </a:p>
        </p:txBody>
      </p:sp>
      <p:sp>
        <p:nvSpPr>
          <p:cNvPr id="12" name="Datumsplatzhalter 11">
            <a:extLst>
              <a:ext uri="{FF2B5EF4-FFF2-40B4-BE49-F238E27FC236}">
                <a16:creationId xmlns:a16="http://schemas.microsoft.com/office/drawing/2014/main" id="{DB2BD1F3-5ABC-2843-8E6E-26C666B67EE4}"/>
              </a:ext>
            </a:extLst>
          </p:cNvPr>
          <p:cNvSpPr>
            <a:spLocks noGrp="1"/>
          </p:cNvSpPr>
          <p:nvPr>
            <p:ph type="dt" sz="half" idx="10"/>
          </p:nvPr>
        </p:nvSpPr>
        <p:spPr/>
        <p:txBody>
          <a:bodyPr/>
          <a:lstStyle/>
          <a:p>
            <a:fld id="{4E9DBEB5-ACE2-9E47-8284-1425E7B3BC9C}" type="datetime1">
              <a:rPr lang="de-DE" smtClean="0"/>
              <a:t>15.05.19</a:t>
            </a:fld>
            <a:endParaRPr lang="de-DE"/>
          </a:p>
        </p:txBody>
      </p:sp>
      <p:sp>
        <p:nvSpPr>
          <p:cNvPr id="13" name="Fußzeilenplatzhalter 12">
            <a:extLst>
              <a:ext uri="{FF2B5EF4-FFF2-40B4-BE49-F238E27FC236}">
                <a16:creationId xmlns:a16="http://schemas.microsoft.com/office/drawing/2014/main" id="{E1B80871-6D1D-7340-A62F-0ECF234CE9BA}"/>
              </a:ext>
            </a:extLst>
          </p:cNvPr>
          <p:cNvSpPr>
            <a:spLocks noGrp="1"/>
          </p:cNvSpPr>
          <p:nvPr>
            <p:ph type="ftr" sz="quarter" idx="11"/>
          </p:nvPr>
        </p:nvSpPr>
        <p:spPr/>
        <p:txBody>
          <a:bodyPr/>
          <a:lstStyle/>
          <a:p>
            <a:r>
              <a:rPr lang="en"/>
              <a:t>Data Analysis SS 2019    02-cellular-response-to-drug-pertubations   Group 5</a:t>
            </a:r>
            <a:endParaRPr lang="de-DE"/>
          </a:p>
        </p:txBody>
      </p:sp>
      <p:pic>
        <p:nvPicPr>
          <p:cNvPr id="14" name="Grafik 13">
            <a:extLst>
              <a:ext uri="{FF2B5EF4-FFF2-40B4-BE49-F238E27FC236}">
                <a16:creationId xmlns:a16="http://schemas.microsoft.com/office/drawing/2014/main" id="{212497CF-6DDB-CC4D-A478-E59C3A9DDB82}"/>
              </a:ext>
            </a:extLst>
          </p:cNvPr>
          <p:cNvPicPr>
            <a:picLocks noChangeAspect="1"/>
          </p:cNvPicPr>
          <p:nvPr/>
        </p:nvPicPr>
        <p:blipFill>
          <a:blip r:embed="rId4"/>
          <a:stretch>
            <a:fillRect/>
          </a:stretch>
        </p:blipFill>
        <p:spPr>
          <a:xfrm>
            <a:off x="5362800" y="1587161"/>
            <a:ext cx="6037541" cy="4559732"/>
          </a:xfrm>
          <a:prstGeom prst="rect">
            <a:avLst/>
          </a:prstGeom>
        </p:spPr>
      </p:pic>
      <p:sp>
        <p:nvSpPr>
          <p:cNvPr id="15" name="Rechteck 14">
            <a:extLst>
              <a:ext uri="{FF2B5EF4-FFF2-40B4-BE49-F238E27FC236}">
                <a16:creationId xmlns:a16="http://schemas.microsoft.com/office/drawing/2014/main" id="{B7CEA284-1D65-4D42-95FC-83BA25D373E2}"/>
              </a:ext>
            </a:extLst>
          </p:cNvPr>
          <p:cNvSpPr/>
          <p:nvPr/>
        </p:nvSpPr>
        <p:spPr>
          <a:xfrm>
            <a:off x="5362800" y="6155271"/>
            <a:ext cx="1133644" cy="246221"/>
          </a:xfrm>
          <a:prstGeom prst="rect">
            <a:avLst/>
          </a:prstGeom>
        </p:spPr>
        <p:txBody>
          <a:bodyPr wrap="none">
            <a:spAutoFit/>
          </a:bodyPr>
          <a:lstStyle/>
          <a:p>
            <a:r>
              <a:rPr lang="de-DE" sz="1000" dirty="0">
                <a:solidFill>
                  <a:schemeClr val="bg1">
                    <a:lumMod val="65000"/>
                  </a:schemeClr>
                </a:solidFill>
              </a:rPr>
              <a:t>(</a:t>
            </a:r>
            <a:r>
              <a:rPr lang="de-DE" sz="1000" dirty="0" err="1">
                <a:solidFill>
                  <a:schemeClr val="bg1">
                    <a:lumMod val="65000"/>
                  </a:schemeClr>
                </a:solidFill>
              </a:rPr>
              <a:t>Yu</a:t>
            </a:r>
            <a:r>
              <a:rPr lang="de-DE" sz="1000" dirty="0">
                <a:solidFill>
                  <a:schemeClr val="bg1">
                    <a:lumMod val="65000"/>
                  </a:schemeClr>
                </a:solidFill>
              </a:rPr>
              <a:t> et al., 2012)</a:t>
            </a:r>
          </a:p>
        </p:txBody>
      </p:sp>
    </p:spTree>
    <p:extLst>
      <p:ext uri="{BB962C8B-B14F-4D97-AF65-F5344CB8AC3E}">
        <p14:creationId xmlns:p14="http://schemas.microsoft.com/office/powerpoint/2010/main" val="298447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15825216-5FF0-0245-B72F-E9A3C811DA7E}"/>
              </a:ext>
            </a:extLst>
          </p:cNvPr>
          <p:cNvGrpSpPr/>
          <p:nvPr/>
        </p:nvGrpSpPr>
        <p:grpSpPr>
          <a:xfrm>
            <a:off x="2062462" y="295729"/>
            <a:ext cx="8067075" cy="5968654"/>
            <a:chOff x="7917902" y="3052953"/>
            <a:chExt cx="5163437" cy="3771853"/>
          </a:xfrm>
        </p:grpSpPr>
        <p:grpSp>
          <p:nvGrpSpPr>
            <p:cNvPr id="12" name="Gruppieren 11">
              <a:extLst>
                <a:ext uri="{FF2B5EF4-FFF2-40B4-BE49-F238E27FC236}">
                  <a16:creationId xmlns:a16="http://schemas.microsoft.com/office/drawing/2014/main" id="{5676B205-83F3-E34F-BDBC-EA436AA23C68}"/>
                </a:ext>
              </a:extLst>
            </p:cNvPr>
            <p:cNvGrpSpPr/>
            <p:nvPr/>
          </p:nvGrpSpPr>
          <p:grpSpPr>
            <a:xfrm>
              <a:off x="7917902" y="3052953"/>
              <a:ext cx="5163437" cy="3771853"/>
              <a:chOff x="8301038" y="3052953"/>
              <a:chExt cx="5163437" cy="3771853"/>
            </a:xfrm>
          </p:grpSpPr>
          <p:pic>
            <p:nvPicPr>
              <p:cNvPr id="14" name="Grafik 13" descr="Hinweisschild">
                <a:extLst>
                  <a:ext uri="{FF2B5EF4-FFF2-40B4-BE49-F238E27FC236}">
                    <a16:creationId xmlns:a16="http://schemas.microsoft.com/office/drawing/2014/main" id="{5D285C52-6172-2A44-8C2A-F7C7070FD42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052953"/>
                <a:ext cx="5163437" cy="3771853"/>
              </a:xfrm>
              <a:prstGeom prst="rect">
                <a:avLst/>
              </a:prstGeom>
            </p:spPr>
          </p:pic>
          <p:sp>
            <p:nvSpPr>
              <p:cNvPr id="15" name="Textfeld 14">
                <a:extLst>
                  <a:ext uri="{FF2B5EF4-FFF2-40B4-BE49-F238E27FC236}">
                    <a16:creationId xmlns:a16="http://schemas.microsoft.com/office/drawing/2014/main" id="{8A8FAD1D-31E3-464A-AA4B-91F16F22BFC5}"/>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13" name="Textfeld 12">
              <a:extLst>
                <a:ext uri="{FF2B5EF4-FFF2-40B4-BE49-F238E27FC236}">
                  <a16:creationId xmlns:a16="http://schemas.microsoft.com/office/drawing/2014/main" id="{887F0206-F3D1-C14A-A207-EA2F4B7C6607}"/>
                </a:ext>
              </a:extLst>
            </p:cNvPr>
            <p:cNvSpPr txBox="1"/>
            <p:nvPr/>
          </p:nvSpPr>
          <p:spPr>
            <a:xfrm>
              <a:off x="9207814" y="4544854"/>
              <a:ext cx="2563080" cy="1225334"/>
            </a:xfrm>
            <a:prstGeom prst="rect">
              <a:avLst/>
            </a:prstGeom>
            <a:noFill/>
          </p:spPr>
          <p:txBody>
            <a:bodyPr wrap="square" rtlCol="0">
              <a:spAutoFit/>
            </a:bodyPr>
            <a:lstStyle/>
            <a:p>
              <a:pPr algn="ctr"/>
              <a:r>
                <a:rPr lang="de-DE" sz="6000" dirty="0" err="1"/>
                <a:t>Affected</a:t>
              </a:r>
              <a:r>
                <a:rPr lang="de-DE" sz="6000" dirty="0"/>
                <a:t> </a:t>
              </a:r>
              <a:r>
                <a:rPr lang="de-DE" sz="6000" dirty="0" err="1"/>
                <a:t>pathways</a:t>
              </a:r>
              <a:endParaRPr lang="de-DE" sz="6000" dirty="0"/>
            </a:p>
          </p:txBody>
        </p:sp>
      </p:grpSp>
      <p:sp>
        <p:nvSpPr>
          <p:cNvPr id="5" name="Foliennummernplatzhalter 4">
            <a:extLst>
              <a:ext uri="{FF2B5EF4-FFF2-40B4-BE49-F238E27FC236}">
                <a16:creationId xmlns:a16="http://schemas.microsoft.com/office/drawing/2014/main" id="{565585DE-1E38-5B4B-90B0-E81376A3F1D9}"/>
              </a:ext>
            </a:extLst>
          </p:cNvPr>
          <p:cNvSpPr>
            <a:spLocks noGrp="1"/>
          </p:cNvSpPr>
          <p:nvPr>
            <p:ph type="sldNum" sz="quarter" idx="12"/>
          </p:nvPr>
        </p:nvSpPr>
        <p:spPr/>
        <p:txBody>
          <a:bodyPr/>
          <a:lstStyle/>
          <a:p>
            <a:fld id="{168253D1-080E-B340-9569-5B9343941D05}" type="slidenum">
              <a:rPr lang="de-DE" smtClean="0"/>
              <a:t>24</a:t>
            </a:fld>
            <a:endParaRPr lang="de-DE"/>
          </a:p>
        </p:txBody>
      </p:sp>
      <p:sp>
        <p:nvSpPr>
          <p:cNvPr id="6" name="Datumsplatzhalter 5">
            <a:extLst>
              <a:ext uri="{FF2B5EF4-FFF2-40B4-BE49-F238E27FC236}">
                <a16:creationId xmlns:a16="http://schemas.microsoft.com/office/drawing/2014/main" id="{DED91FF5-92CC-4742-BA6A-26412E553EAA}"/>
              </a:ext>
            </a:extLst>
          </p:cNvPr>
          <p:cNvSpPr>
            <a:spLocks noGrp="1"/>
          </p:cNvSpPr>
          <p:nvPr>
            <p:ph type="dt" sz="half" idx="10"/>
          </p:nvPr>
        </p:nvSpPr>
        <p:spPr/>
        <p:txBody>
          <a:bodyPr/>
          <a:lstStyle/>
          <a:p>
            <a:fld id="{1DA41C11-4A40-7340-A9BE-FACB8A3EF96E}" type="datetime1">
              <a:rPr lang="de-DE" smtClean="0"/>
              <a:t>15.05.19</a:t>
            </a:fld>
            <a:endParaRPr lang="de-DE"/>
          </a:p>
        </p:txBody>
      </p:sp>
      <p:sp>
        <p:nvSpPr>
          <p:cNvPr id="7" name="Fußzeilenplatzhalter 6">
            <a:extLst>
              <a:ext uri="{FF2B5EF4-FFF2-40B4-BE49-F238E27FC236}">
                <a16:creationId xmlns:a16="http://schemas.microsoft.com/office/drawing/2014/main" id="{203E137D-A4FC-FA46-890F-58BEA87B518A}"/>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6600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C9073-8876-704C-BB00-12487F74687A}"/>
              </a:ext>
            </a:extLst>
          </p:cNvPr>
          <p:cNvSpPr>
            <a:spLocks noGrp="1"/>
          </p:cNvSpPr>
          <p:nvPr>
            <p:ph type="title"/>
          </p:nvPr>
        </p:nvSpPr>
        <p:spPr>
          <a:xfrm>
            <a:off x="646111" y="452718"/>
            <a:ext cx="9404723" cy="1400530"/>
          </a:xfrm>
        </p:spPr>
        <p:txBody>
          <a:bodyPr/>
          <a:lstStyle/>
          <a:p>
            <a:r>
              <a:rPr lang="de-DE" sz="6600" dirty="0"/>
              <a:t>Timeline</a:t>
            </a:r>
          </a:p>
        </p:txBody>
      </p:sp>
      <p:grpSp>
        <p:nvGrpSpPr>
          <p:cNvPr id="4" name="Gruppieren 3">
            <a:extLst>
              <a:ext uri="{FF2B5EF4-FFF2-40B4-BE49-F238E27FC236}">
                <a16:creationId xmlns:a16="http://schemas.microsoft.com/office/drawing/2014/main" id="{F64C4E4F-9CE3-CF47-BFF7-32F6758A0E21}"/>
              </a:ext>
            </a:extLst>
          </p:cNvPr>
          <p:cNvGrpSpPr/>
          <p:nvPr/>
        </p:nvGrpSpPr>
        <p:grpSpPr>
          <a:xfrm>
            <a:off x="-445487" y="3973715"/>
            <a:ext cx="3400279" cy="2520000"/>
            <a:chOff x="8301038" y="3151378"/>
            <a:chExt cx="4933951" cy="3604214"/>
          </a:xfrm>
        </p:grpSpPr>
        <p:pic>
          <p:nvPicPr>
            <p:cNvPr id="5" name="Grafik 4" descr="Hinweisschild">
              <a:extLst>
                <a:ext uri="{FF2B5EF4-FFF2-40B4-BE49-F238E27FC236}">
                  <a16:creationId xmlns:a16="http://schemas.microsoft.com/office/drawing/2014/main" id="{82290449-0BD5-D24A-AE48-E0044831B57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151378"/>
              <a:ext cx="4933951" cy="3604214"/>
            </a:xfrm>
            <a:prstGeom prst="rect">
              <a:avLst/>
            </a:prstGeom>
          </p:spPr>
        </p:pic>
        <p:sp>
          <p:nvSpPr>
            <p:cNvPr id="6" name="Textfeld 5">
              <a:extLst>
                <a:ext uri="{FF2B5EF4-FFF2-40B4-BE49-F238E27FC236}">
                  <a16:creationId xmlns:a16="http://schemas.microsoft.com/office/drawing/2014/main" id="{3A30D92F-FA21-4046-ADCF-8AE60562B16F}"/>
                </a:ext>
              </a:extLst>
            </p:cNvPr>
            <p:cNvSpPr txBox="1"/>
            <p:nvPr/>
          </p:nvSpPr>
          <p:spPr>
            <a:xfrm>
              <a:off x="9517656" y="4469243"/>
              <a:ext cx="2499276" cy="1268053"/>
            </a:xfrm>
            <a:prstGeom prst="rect">
              <a:avLst/>
            </a:prstGeom>
            <a:noFill/>
          </p:spPr>
          <p:txBody>
            <a:bodyPr wrap="square" rtlCol="0">
              <a:spAutoFit/>
            </a:bodyPr>
            <a:lstStyle/>
            <a:p>
              <a:pPr algn="ctr"/>
              <a:r>
                <a:rPr lang="de-DE" dirty="0"/>
                <a:t>Gene </a:t>
              </a:r>
              <a:r>
                <a:rPr lang="de-DE" dirty="0" err="1"/>
                <a:t>expression</a:t>
              </a:r>
              <a:r>
                <a:rPr lang="de-DE" dirty="0"/>
                <a:t> </a:t>
              </a:r>
              <a:r>
                <a:rPr lang="de-DE" dirty="0" err="1"/>
                <a:t>profiles</a:t>
              </a:r>
              <a:endParaRPr lang="de-DE" dirty="0"/>
            </a:p>
          </p:txBody>
        </p:sp>
      </p:grpSp>
      <p:grpSp>
        <p:nvGrpSpPr>
          <p:cNvPr id="10" name="Gruppieren 9">
            <a:extLst>
              <a:ext uri="{FF2B5EF4-FFF2-40B4-BE49-F238E27FC236}">
                <a16:creationId xmlns:a16="http://schemas.microsoft.com/office/drawing/2014/main" id="{D9932AC5-FAFA-0D4C-AB0C-6F798CF32406}"/>
              </a:ext>
            </a:extLst>
          </p:cNvPr>
          <p:cNvGrpSpPr/>
          <p:nvPr/>
        </p:nvGrpSpPr>
        <p:grpSpPr>
          <a:xfrm>
            <a:off x="1912884" y="3415600"/>
            <a:ext cx="3402000" cy="2520000"/>
            <a:chOff x="8301038" y="3151378"/>
            <a:chExt cx="4933951" cy="3604214"/>
          </a:xfrm>
        </p:grpSpPr>
        <p:pic>
          <p:nvPicPr>
            <p:cNvPr id="11" name="Grafik 10" descr="Hinweisschild">
              <a:extLst>
                <a:ext uri="{FF2B5EF4-FFF2-40B4-BE49-F238E27FC236}">
                  <a16:creationId xmlns:a16="http://schemas.microsoft.com/office/drawing/2014/main" id="{698BA615-167F-8A46-9D61-7927A19B77A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151378"/>
              <a:ext cx="4933951" cy="3604214"/>
            </a:xfrm>
            <a:prstGeom prst="rect">
              <a:avLst/>
            </a:prstGeom>
          </p:spPr>
        </p:pic>
        <p:sp>
          <p:nvSpPr>
            <p:cNvPr id="12" name="Textfeld 11">
              <a:extLst>
                <a:ext uri="{FF2B5EF4-FFF2-40B4-BE49-F238E27FC236}">
                  <a16:creationId xmlns:a16="http://schemas.microsoft.com/office/drawing/2014/main" id="{2216FB30-7BF1-F845-833F-464C22FC34E6}"/>
                </a:ext>
              </a:extLst>
            </p:cNvPr>
            <p:cNvSpPr txBox="1"/>
            <p:nvPr/>
          </p:nvSpPr>
          <p:spPr>
            <a:xfrm>
              <a:off x="9533497" y="4830491"/>
              <a:ext cx="2499275" cy="572255"/>
            </a:xfrm>
            <a:prstGeom prst="rect">
              <a:avLst/>
            </a:prstGeom>
            <a:noFill/>
          </p:spPr>
          <p:txBody>
            <a:bodyPr wrap="square" rtlCol="0">
              <a:spAutoFit/>
            </a:bodyPr>
            <a:lstStyle/>
            <a:p>
              <a:pPr algn="ctr"/>
              <a:r>
                <a:rPr lang="de-DE" sz="2000" b="1" dirty="0"/>
                <a:t>Biomarkers</a:t>
              </a:r>
            </a:p>
          </p:txBody>
        </p:sp>
      </p:grpSp>
      <p:grpSp>
        <p:nvGrpSpPr>
          <p:cNvPr id="16" name="Gruppieren 15">
            <a:extLst>
              <a:ext uri="{FF2B5EF4-FFF2-40B4-BE49-F238E27FC236}">
                <a16:creationId xmlns:a16="http://schemas.microsoft.com/office/drawing/2014/main" id="{8E06138A-6200-6C4C-AF8D-CA2BE88E41FF}"/>
              </a:ext>
            </a:extLst>
          </p:cNvPr>
          <p:cNvGrpSpPr/>
          <p:nvPr/>
        </p:nvGrpSpPr>
        <p:grpSpPr>
          <a:xfrm>
            <a:off x="4352647" y="2858248"/>
            <a:ext cx="3402000" cy="2520000"/>
            <a:chOff x="7917902" y="3151378"/>
            <a:chExt cx="4933951" cy="3604214"/>
          </a:xfrm>
        </p:grpSpPr>
        <p:grpSp>
          <p:nvGrpSpPr>
            <p:cNvPr id="17" name="Gruppieren 16">
              <a:extLst>
                <a:ext uri="{FF2B5EF4-FFF2-40B4-BE49-F238E27FC236}">
                  <a16:creationId xmlns:a16="http://schemas.microsoft.com/office/drawing/2014/main" id="{0118F957-D9CA-1045-AE36-E77C863EC115}"/>
                </a:ext>
              </a:extLst>
            </p:cNvPr>
            <p:cNvGrpSpPr/>
            <p:nvPr/>
          </p:nvGrpSpPr>
          <p:grpSpPr>
            <a:xfrm>
              <a:off x="7917902" y="3151378"/>
              <a:ext cx="4933951" cy="3604214"/>
              <a:chOff x="8301038" y="3151378"/>
              <a:chExt cx="4933951" cy="3604214"/>
            </a:xfrm>
          </p:grpSpPr>
          <p:pic>
            <p:nvPicPr>
              <p:cNvPr id="19" name="Grafik 18" descr="Hinweisschild">
                <a:extLst>
                  <a:ext uri="{FF2B5EF4-FFF2-40B4-BE49-F238E27FC236}">
                    <a16:creationId xmlns:a16="http://schemas.microsoft.com/office/drawing/2014/main" id="{FF48E795-D836-1B46-98F5-39202406318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151378"/>
                <a:ext cx="4933951" cy="3604214"/>
              </a:xfrm>
              <a:prstGeom prst="rect">
                <a:avLst/>
              </a:prstGeom>
            </p:spPr>
          </p:pic>
          <p:sp>
            <p:nvSpPr>
              <p:cNvPr id="20" name="Textfeld 19">
                <a:extLst>
                  <a:ext uri="{FF2B5EF4-FFF2-40B4-BE49-F238E27FC236}">
                    <a16:creationId xmlns:a16="http://schemas.microsoft.com/office/drawing/2014/main" id="{A3FCAD96-4E40-C84C-A42F-1453607D4CF3}"/>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18" name="Textfeld 17">
              <a:extLst>
                <a:ext uri="{FF2B5EF4-FFF2-40B4-BE49-F238E27FC236}">
                  <a16:creationId xmlns:a16="http://schemas.microsoft.com/office/drawing/2014/main" id="{80385BFD-78AF-FF42-A6AD-A10553F60B96}"/>
                </a:ext>
              </a:extLst>
            </p:cNvPr>
            <p:cNvSpPr txBox="1"/>
            <p:nvPr/>
          </p:nvSpPr>
          <p:spPr>
            <a:xfrm>
              <a:off x="9260884" y="4471988"/>
              <a:ext cx="2247985" cy="972174"/>
            </a:xfrm>
            <a:prstGeom prst="rect">
              <a:avLst/>
            </a:prstGeom>
            <a:noFill/>
          </p:spPr>
          <p:txBody>
            <a:bodyPr wrap="square" rtlCol="0">
              <a:spAutoFit/>
            </a:bodyPr>
            <a:lstStyle/>
            <a:p>
              <a:pPr algn="ctr"/>
              <a:r>
                <a:rPr lang="de-DE" sz="2000" dirty="0"/>
                <a:t>Drug </a:t>
              </a:r>
              <a:r>
                <a:rPr lang="de-DE" sz="2000" dirty="0" err="1"/>
                <a:t>sensitvity</a:t>
              </a:r>
              <a:r>
                <a:rPr lang="de-DE" sz="2000" dirty="0"/>
                <a:t> </a:t>
              </a:r>
            </a:p>
          </p:txBody>
        </p:sp>
      </p:grpSp>
      <p:sp>
        <p:nvSpPr>
          <p:cNvPr id="25" name="Oval 24">
            <a:extLst>
              <a:ext uri="{FF2B5EF4-FFF2-40B4-BE49-F238E27FC236}">
                <a16:creationId xmlns:a16="http://schemas.microsoft.com/office/drawing/2014/main" id="{2175E30F-AFF6-6F49-B37E-6959DC49494B}"/>
              </a:ext>
            </a:extLst>
          </p:cNvPr>
          <p:cNvSpPr/>
          <p:nvPr/>
        </p:nvSpPr>
        <p:spPr>
          <a:xfrm>
            <a:off x="485912" y="2612152"/>
            <a:ext cx="1545410" cy="1400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 </a:t>
            </a:r>
            <a:r>
              <a:rPr lang="de-DE" dirty="0" err="1"/>
              <a:t>Week</a:t>
            </a:r>
            <a:endParaRPr lang="de-DE" dirty="0"/>
          </a:p>
        </p:txBody>
      </p:sp>
      <p:sp>
        <p:nvSpPr>
          <p:cNvPr id="26" name="Oval 25">
            <a:extLst>
              <a:ext uri="{FF2B5EF4-FFF2-40B4-BE49-F238E27FC236}">
                <a16:creationId xmlns:a16="http://schemas.microsoft.com/office/drawing/2014/main" id="{4B017699-73FE-B448-ACFA-AF492D45B893}"/>
              </a:ext>
            </a:extLst>
          </p:cNvPr>
          <p:cNvSpPr/>
          <p:nvPr/>
        </p:nvSpPr>
        <p:spPr>
          <a:xfrm>
            <a:off x="2851605" y="2015070"/>
            <a:ext cx="1545410" cy="1400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 </a:t>
            </a:r>
            <a:r>
              <a:rPr lang="de-DE" dirty="0" err="1"/>
              <a:t>Weeks</a:t>
            </a:r>
            <a:endParaRPr lang="de-DE" dirty="0"/>
          </a:p>
        </p:txBody>
      </p:sp>
      <p:sp>
        <p:nvSpPr>
          <p:cNvPr id="27" name="Oval 26">
            <a:extLst>
              <a:ext uri="{FF2B5EF4-FFF2-40B4-BE49-F238E27FC236}">
                <a16:creationId xmlns:a16="http://schemas.microsoft.com/office/drawing/2014/main" id="{2DA3089B-4AA3-8048-8567-70FCDE614D2E}"/>
              </a:ext>
            </a:extLst>
          </p:cNvPr>
          <p:cNvSpPr/>
          <p:nvPr/>
        </p:nvSpPr>
        <p:spPr>
          <a:xfrm>
            <a:off x="5257516" y="1444788"/>
            <a:ext cx="1545410" cy="1400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 </a:t>
            </a:r>
            <a:r>
              <a:rPr lang="de-DE" dirty="0" err="1"/>
              <a:t>Weeks</a:t>
            </a:r>
            <a:endParaRPr lang="de-DE" dirty="0"/>
          </a:p>
        </p:txBody>
      </p:sp>
      <p:grpSp>
        <p:nvGrpSpPr>
          <p:cNvPr id="28" name="Gruppieren 27">
            <a:extLst>
              <a:ext uri="{FF2B5EF4-FFF2-40B4-BE49-F238E27FC236}">
                <a16:creationId xmlns:a16="http://schemas.microsoft.com/office/drawing/2014/main" id="{24891C0F-9A3A-3242-AF65-E94591B1773A}"/>
              </a:ext>
            </a:extLst>
          </p:cNvPr>
          <p:cNvGrpSpPr/>
          <p:nvPr/>
        </p:nvGrpSpPr>
        <p:grpSpPr>
          <a:xfrm>
            <a:off x="6744324" y="1971652"/>
            <a:ext cx="3402000" cy="2520000"/>
            <a:chOff x="7917902" y="3151378"/>
            <a:chExt cx="4933951" cy="3604214"/>
          </a:xfrm>
        </p:grpSpPr>
        <p:grpSp>
          <p:nvGrpSpPr>
            <p:cNvPr id="29" name="Gruppieren 28">
              <a:extLst>
                <a:ext uri="{FF2B5EF4-FFF2-40B4-BE49-F238E27FC236}">
                  <a16:creationId xmlns:a16="http://schemas.microsoft.com/office/drawing/2014/main" id="{BA9D3C06-1E5A-7B49-914F-9CAA845A8117}"/>
                </a:ext>
              </a:extLst>
            </p:cNvPr>
            <p:cNvGrpSpPr/>
            <p:nvPr/>
          </p:nvGrpSpPr>
          <p:grpSpPr>
            <a:xfrm>
              <a:off x="7917902" y="3151378"/>
              <a:ext cx="4933951" cy="3604214"/>
              <a:chOff x="8301038" y="3151378"/>
              <a:chExt cx="4933951" cy="3604214"/>
            </a:xfrm>
          </p:grpSpPr>
          <p:pic>
            <p:nvPicPr>
              <p:cNvPr id="31" name="Grafik 30" descr="Hinweisschild">
                <a:extLst>
                  <a:ext uri="{FF2B5EF4-FFF2-40B4-BE49-F238E27FC236}">
                    <a16:creationId xmlns:a16="http://schemas.microsoft.com/office/drawing/2014/main" id="{C0FF68AB-F4C7-714E-ABF7-86A6D58B14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151378"/>
                <a:ext cx="4933951" cy="3604214"/>
              </a:xfrm>
              <a:prstGeom prst="rect">
                <a:avLst/>
              </a:prstGeom>
            </p:spPr>
          </p:pic>
          <p:sp>
            <p:nvSpPr>
              <p:cNvPr id="32" name="Textfeld 31">
                <a:extLst>
                  <a:ext uri="{FF2B5EF4-FFF2-40B4-BE49-F238E27FC236}">
                    <a16:creationId xmlns:a16="http://schemas.microsoft.com/office/drawing/2014/main" id="{0B179584-1598-6B42-B318-DC5D388AAAC8}"/>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30" name="Textfeld 29">
              <a:extLst>
                <a:ext uri="{FF2B5EF4-FFF2-40B4-BE49-F238E27FC236}">
                  <a16:creationId xmlns:a16="http://schemas.microsoft.com/office/drawing/2014/main" id="{FAF096D6-9BE0-5F41-AE18-E2B8EB324459}"/>
                </a:ext>
              </a:extLst>
            </p:cNvPr>
            <p:cNvSpPr txBox="1"/>
            <p:nvPr/>
          </p:nvSpPr>
          <p:spPr>
            <a:xfrm>
              <a:off x="9172064" y="4502542"/>
              <a:ext cx="2449166" cy="1012449"/>
            </a:xfrm>
            <a:prstGeom prst="rect">
              <a:avLst/>
            </a:prstGeom>
            <a:noFill/>
          </p:spPr>
          <p:txBody>
            <a:bodyPr wrap="square" rtlCol="0">
              <a:spAutoFit/>
            </a:bodyPr>
            <a:lstStyle/>
            <a:p>
              <a:pPr algn="ctr"/>
              <a:r>
                <a:rPr lang="de-DE" sz="2000" dirty="0" err="1"/>
                <a:t>affected</a:t>
              </a:r>
              <a:r>
                <a:rPr lang="de-DE" sz="2000" dirty="0"/>
                <a:t> </a:t>
              </a:r>
              <a:r>
                <a:rPr lang="de-DE" sz="2000" dirty="0" err="1"/>
                <a:t>Pathways</a:t>
              </a:r>
              <a:endParaRPr lang="de-DE" sz="2000" dirty="0"/>
            </a:p>
          </p:txBody>
        </p:sp>
      </p:grpSp>
      <p:grpSp>
        <p:nvGrpSpPr>
          <p:cNvPr id="38" name="Gruppieren 37">
            <a:extLst>
              <a:ext uri="{FF2B5EF4-FFF2-40B4-BE49-F238E27FC236}">
                <a16:creationId xmlns:a16="http://schemas.microsoft.com/office/drawing/2014/main" id="{4BBAD1F0-C6B0-CD41-AA84-A41BF1E2E889}"/>
              </a:ext>
            </a:extLst>
          </p:cNvPr>
          <p:cNvGrpSpPr/>
          <p:nvPr/>
        </p:nvGrpSpPr>
        <p:grpSpPr>
          <a:xfrm>
            <a:off x="9005311" y="1919612"/>
            <a:ext cx="3402000" cy="2520000"/>
            <a:chOff x="7917902" y="3052953"/>
            <a:chExt cx="5163437" cy="3771853"/>
          </a:xfrm>
        </p:grpSpPr>
        <p:grpSp>
          <p:nvGrpSpPr>
            <p:cNvPr id="39" name="Gruppieren 38">
              <a:extLst>
                <a:ext uri="{FF2B5EF4-FFF2-40B4-BE49-F238E27FC236}">
                  <a16:creationId xmlns:a16="http://schemas.microsoft.com/office/drawing/2014/main" id="{FE7C06B7-C5C0-0A4A-84A5-6A4EFD5E4FD2}"/>
                </a:ext>
              </a:extLst>
            </p:cNvPr>
            <p:cNvGrpSpPr/>
            <p:nvPr/>
          </p:nvGrpSpPr>
          <p:grpSpPr>
            <a:xfrm>
              <a:off x="7917902" y="3052953"/>
              <a:ext cx="5163437" cy="3771853"/>
              <a:chOff x="8301038" y="3052953"/>
              <a:chExt cx="5163437" cy="3771853"/>
            </a:xfrm>
          </p:grpSpPr>
          <p:pic>
            <p:nvPicPr>
              <p:cNvPr id="41" name="Grafik 40" descr="Hinweisschild">
                <a:extLst>
                  <a:ext uri="{FF2B5EF4-FFF2-40B4-BE49-F238E27FC236}">
                    <a16:creationId xmlns:a16="http://schemas.microsoft.com/office/drawing/2014/main" id="{F8EFE618-050B-DF40-AAE1-C5E20E9F8E1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052953"/>
                <a:ext cx="5163437" cy="3771853"/>
              </a:xfrm>
              <a:prstGeom prst="rect">
                <a:avLst/>
              </a:prstGeom>
            </p:spPr>
          </p:pic>
          <p:sp>
            <p:nvSpPr>
              <p:cNvPr id="42" name="Textfeld 41">
                <a:extLst>
                  <a:ext uri="{FF2B5EF4-FFF2-40B4-BE49-F238E27FC236}">
                    <a16:creationId xmlns:a16="http://schemas.microsoft.com/office/drawing/2014/main" id="{30C61347-371D-F243-9217-EEA3D84B24ED}"/>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40" name="Textfeld 39">
              <a:extLst>
                <a:ext uri="{FF2B5EF4-FFF2-40B4-BE49-F238E27FC236}">
                  <a16:creationId xmlns:a16="http://schemas.microsoft.com/office/drawing/2014/main" id="{3C70F808-BC1C-184B-9383-A3DE5FFB4677}"/>
                </a:ext>
              </a:extLst>
            </p:cNvPr>
            <p:cNvSpPr txBox="1"/>
            <p:nvPr/>
          </p:nvSpPr>
          <p:spPr>
            <a:xfrm>
              <a:off x="9207814" y="4544854"/>
              <a:ext cx="2563080" cy="972174"/>
            </a:xfrm>
            <a:prstGeom prst="rect">
              <a:avLst/>
            </a:prstGeom>
            <a:noFill/>
          </p:spPr>
          <p:txBody>
            <a:bodyPr wrap="square" rtlCol="0">
              <a:spAutoFit/>
            </a:bodyPr>
            <a:lstStyle/>
            <a:p>
              <a:pPr algn="ctr"/>
              <a:r>
                <a:rPr lang="de-DE" sz="2000" dirty="0"/>
                <a:t>Cancer </a:t>
              </a:r>
              <a:r>
                <a:rPr lang="de-DE" sz="2000" dirty="0" err="1"/>
                <a:t>types</a:t>
              </a:r>
              <a:endParaRPr lang="de-DE" sz="2000" dirty="0"/>
            </a:p>
          </p:txBody>
        </p:sp>
      </p:grpSp>
      <p:sp>
        <p:nvSpPr>
          <p:cNvPr id="43" name="Oval 42">
            <a:extLst>
              <a:ext uri="{FF2B5EF4-FFF2-40B4-BE49-F238E27FC236}">
                <a16:creationId xmlns:a16="http://schemas.microsoft.com/office/drawing/2014/main" id="{5F25306F-D645-3F42-93A8-32AF77EBACFB}"/>
              </a:ext>
            </a:extLst>
          </p:cNvPr>
          <p:cNvSpPr/>
          <p:nvPr/>
        </p:nvSpPr>
        <p:spPr>
          <a:xfrm>
            <a:off x="8572906" y="679572"/>
            <a:ext cx="1545410" cy="1400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 </a:t>
            </a:r>
            <a:r>
              <a:rPr lang="de-DE" dirty="0" err="1"/>
              <a:t>Weeks</a:t>
            </a:r>
            <a:endParaRPr lang="de-DE" dirty="0"/>
          </a:p>
        </p:txBody>
      </p:sp>
      <p:sp>
        <p:nvSpPr>
          <p:cNvPr id="9" name="Foliennummernplatzhalter 8">
            <a:extLst>
              <a:ext uri="{FF2B5EF4-FFF2-40B4-BE49-F238E27FC236}">
                <a16:creationId xmlns:a16="http://schemas.microsoft.com/office/drawing/2014/main" id="{B3EF8A95-AA01-FC41-9D70-1EE8B050EE1E}"/>
              </a:ext>
            </a:extLst>
          </p:cNvPr>
          <p:cNvSpPr>
            <a:spLocks noGrp="1"/>
          </p:cNvSpPr>
          <p:nvPr>
            <p:ph type="sldNum" sz="quarter" idx="12"/>
          </p:nvPr>
        </p:nvSpPr>
        <p:spPr/>
        <p:txBody>
          <a:bodyPr/>
          <a:lstStyle/>
          <a:p>
            <a:fld id="{168253D1-080E-B340-9569-5B9343941D05}" type="slidenum">
              <a:rPr lang="de-DE" smtClean="0"/>
              <a:t>25</a:t>
            </a:fld>
            <a:endParaRPr lang="de-DE"/>
          </a:p>
        </p:txBody>
      </p:sp>
      <p:sp>
        <p:nvSpPr>
          <p:cNvPr id="13" name="Datumsplatzhalter 12">
            <a:extLst>
              <a:ext uri="{FF2B5EF4-FFF2-40B4-BE49-F238E27FC236}">
                <a16:creationId xmlns:a16="http://schemas.microsoft.com/office/drawing/2014/main" id="{1B3C7E84-444E-AC42-9C00-5B019326BE9C}"/>
              </a:ext>
            </a:extLst>
          </p:cNvPr>
          <p:cNvSpPr>
            <a:spLocks noGrp="1"/>
          </p:cNvSpPr>
          <p:nvPr>
            <p:ph type="dt" sz="half" idx="10"/>
          </p:nvPr>
        </p:nvSpPr>
        <p:spPr/>
        <p:txBody>
          <a:bodyPr/>
          <a:lstStyle/>
          <a:p>
            <a:fld id="{6B731ADF-E87C-BF4A-87A8-B3355392949F}" type="datetime1">
              <a:rPr lang="de-DE" smtClean="0"/>
              <a:t>15.05.19</a:t>
            </a:fld>
            <a:endParaRPr lang="de-DE"/>
          </a:p>
        </p:txBody>
      </p:sp>
      <p:sp>
        <p:nvSpPr>
          <p:cNvPr id="14" name="Fußzeilenplatzhalter 13">
            <a:extLst>
              <a:ext uri="{FF2B5EF4-FFF2-40B4-BE49-F238E27FC236}">
                <a16:creationId xmlns:a16="http://schemas.microsoft.com/office/drawing/2014/main" id="{30AAE51B-AFDE-5F47-BFBA-29BAFFF6806C}"/>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48559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0865B6B0-A35A-1845-9072-E867891A9CE1}"/>
              </a:ext>
            </a:extLst>
          </p:cNvPr>
          <p:cNvGrpSpPr/>
          <p:nvPr/>
        </p:nvGrpSpPr>
        <p:grpSpPr>
          <a:xfrm>
            <a:off x="1913861" y="-276447"/>
            <a:ext cx="7953154" cy="7134447"/>
            <a:chOff x="3476625" y="1619251"/>
            <a:chExt cx="5238749" cy="5238749"/>
          </a:xfrm>
        </p:grpSpPr>
        <p:pic>
          <p:nvPicPr>
            <p:cNvPr id="8" name="Grafik 7" descr="Trophäe">
              <a:extLst>
                <a:ext uri="{FF2B5EF4-FFF2-40B4-BE49-F238E27FC236}">
                  <a16:creationId xmlns:a16="http://schemas.microsoft.com/office/drawing/2014/main" id="{19C88F55-81B8-924C-87AA-D1F843D608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76625" y="1619251"/>
              <a:ext cx="5238749" cy="5238749"/>
            </a:xfrm>
            <a:prstGeom prst="rect">
              <a:avLst/>
            </a:prstGeom>
          </p:spPr>
        </p:pic>
        <p:sp>
          <p:nvSpPr>
            <p:cNvPr id="9" name="Textfeld 8">
              <a:extLst>
                <a:ext uri="{FF2B5EF4-FFF2-40B4-BE49-F238E27FC236}">
                  <a16:creationId xmlns:a16="http://schemas.microsoft.com/office/drawing/2014/main" id="{18C511F5-A2E3-9744-B045-0EAF066939AE}"/>
                </a:ext>
              </a:extLst>
            </p:cNvPr>
            <p:cNvSpPr txBox="1"/>
            <p:nvPr/>
          </p:nvSpPr>
          <p:spPr>
            <a:xfrm>
              <a:off x="4888569" y="2362850"/>
              <a:ext cx="2414860" cy="1875775"/>
            </a:xfrm>
            <a:prstGeom prst="rect">
              <a:avLst/>
            </a:prstGeom>
            <a:noFill/>
          </p:spPr>
          <p:txBody>
            <a:bodyPr wrap="square" rtlCol="0">
              <a:spAutoFit/>
            </a:bodyPr>
            <a:lstStyle/>
            <a:p>
              <a:pPr algn="ctr"/>
              <a:r>
                <a:rPr lang="de-DE" sz="4000" dirty="0" err="1"/>
                <a:t>Effects</a:t>
              </a:r>
              <a:r>
                <a:rPr lang="de-DE" sz="4000" dirty="0"/>
                <a:t> </a:t>
              </a:r>
              <a:r>
                <a:rPr lang="de-DE" sz="4000" dirty="0" err="1"/>
                <a:t>of</a:t>
              </a:r>
              <a:r>
                <a:rPr lang="de-DE" sz="4000" dirty="0"/>
                <a:t> </a:t>
              </a:r>
              <a:r>
                <a:rPr lang="de-DE" sz="4000" dirty="0" err="1"/>
                <a:t>Vorinostat</a:t>
              </a:r>
              <a:r>
                <a:rPr lang="de-DE" sz="4000" dirty="0"/>
                <a:t> in Cancer Treatment </a:t>
              </a:r>
            </a:p>
          </p:txBody>
        </p:sp>
      </p:grpSp>
      <p:sp>
        <p:nvSpPr>
          <p:cNvPr id="6" name="Foliennummernplatzhalter 5">
            <a:extLst>
              <a:ext uri="{FF2B5EF4-FFF2-40B4-BE49-F238E27FC236}">
                <a16:creationId xmlns:a16="http://schemas.microsoft.com/office/drawing/2014/main" id="{F5E65041-CCB9-3246-A4CB-70C7E42A55DD}"/>
              </a:ext>
            </a:extLst>
          </p:cNvPr>
          <p:cNvSpPr>
            <a:spLocks noGrp="1"/>
          </p:cNvSpPr>
          <p:nvPr>
            <p:ph type="sldNum" sz="quarter" idx="12"/>
          </p:nvPr>
        </p:nvSpPr>
        <p:spPr/>
        <p:txBody>
          <a:bodyPr/>
          <a:lstStyle/>
          <a:p>
            <a:fld id="{168253D1-080E-B340-9569-5B9343941D05}" type="slidenum">
              <a:rPr lang="de-DE" smtClean="0"/>
              <a:t>26</a:t>
            </a:fld>
            <a:endParaRPr lang="de-DE"/>
          </a:p>
        </p:txBody>
      </p:sp>
      <p:sp>
        <p:nvSpPr>
          <p:cNvPr id="7" name="Datumsplatzhalter 6">
            <a:extLst>
              <a:ext uri="{FF2B5EF4-FFF2-40B4-BE49-F238E27FC236}">
                <a16:creationId xmlns:a16="http://schemas.microsoft.com/office/drawing/2014/main" id="{03DFCF1D-58BE-0447-A272-E402C8D39693}"/>
              </a:ext>
            </a:extLst>
          </p:cNvPr>
          <p:cNvSpPr>
            <a:spLocks noGrp="1"/>
          </p:cNvSpPr>
          <p:nvPr>
            <p:ph type="dt" sz="half" idx="10"/>
          </p:nvPr>
        </p:nvSpPr>
        <p:spPr/>
        <p:txBody>
          <a:bodyPr/>
          <a:lstStyle/>
          <a:p>
            <a:fld id="{35F83789-115E-4E4C-95EE-130389C09016}" type="datetime1">
              <a:rPr lang="de-DE" smtClean="0"/>
              <a:t>15.05.19</a:t>
            </a:fld>
            <a:endParaRPr lang="de-DE"/>
          </a:p>
        </p:txBody>
      </p:sp>
      <p:sp>
        <p:nvSpPr>
          <p:cNvPr id="10" name="Fußzeilenplatzhalter 9">
            <a:extLst>
              <a:ext uri="{FF2B5EF4-FFF2-40B4-BE49-F238E27FC236}">
                <a16:creationId xmlns:a16="http://schemas.microsoft.com/office/drawing/2014/main" id="{628174DF-6BE6-7B43-981A-EF3F13A809F6}"/>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276196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97EC5-B4AE-C94B-94FF-BB2B39627A4C}"/>
              </a:ext>
            </a:extLst>
          </p:cNvPr>
          <p:cNvSpPr>
            <a:spLocks noGrp="1"/>
          </p:cNvSpPr>
          <p:nvPr>
            <p:ph type="ctrTitle"/>
          </p:nvPr>
        </p:nvSpPr>
        <p:spPr>
          <a:xfrm>
            <a:off x="1526882" y="2232561"/>
            <a:ext cx="8825658" cy="1713547"/>
          </a:xfrm>
        </p:spPr>
        <p:txBody>
          <a:bodyPr/>
          <a:lstStyle/>
          <a:p>
            <a:pPr algn="ctr"/>
            <a:r>
              <a:rPr lang="de-DE" dirty="0"/>
              <a:t>Backup</a:t>
            </a:r>
          </a:p>
        </p:txBody>
      </p:sp>
      <p:sp>
        <p:nvSpPr>
          <p:cNvPr id="7" name="Datumsplatzhalter 6">
            <a:extLst>
              <a:ext uri="{FF2B5EF4-FFF2-40B4-BE49-F238E27FC236}">
                <a16:creationId xmlns:a16="http://schemas.microsoft.com/office/drawing/2014/main" id="{690930F7-6C32-1B49-AD2A-260FFDDE17D9}"/>
              </a:ext>
            </a:extLst>
          </p:cNvPr>
          <p:cNvSpPr>
            <a:spLocks noGrp="1"/>
          </p:cNvSpPr>
          <p:nvPr>
            <p:ph type="dt" sz="half" idx="10"/>
          </p:nvPr>
        </p:nvSpPr>
        <p:spPr/>
        <p:txBody>
          <a:bodyPr/>
          <a:lstStyle/>
          <a:p>
            <a:fld id="{2006A2B0-60C9-1D43-A360-0CCE75211D81}" type="datetime1">
              <a:rPr lang="de-DE" smtClean="0"/>
              <a:t>15.05.19</a:t>
            </a:fld>
            <a:endParaRPr lang="de-DE"/>
          </a:p>
        </p:txBody>
      </p:sp>
      <p:sp>
        <p:nvSpPr>
          <p:cNvPr id="8" name="Fußzeilenplatzhalter 7">
            <a:extLst>
              <a:ext uri="{FF2B5EF4-FFF2-40B4-BE49-F238E27FC236}">
                <a16:creationId xmlns:a16="http://schemas.microsoft.com/office/drawing/2014/main" id="{D88A243C-BCF0-F844-85B7-47C4C2A5FBE5}"/>
              </a:ext>
            </a:extLst>
          </p:cNvPr>
          <p:cNvSpPr>
            <a:spLocks noGrp="1"/>
          </p:cNvSpPr>
          <p:nvPr>
            <p:ph type="ftr" sz="quarter" idx="11"/>
          </p:nvPr>
        </p:nvSpPr>
        <p:spPr/>
        <p:txBody>
          <a:bodyPr/>
          <a:lstStyle/>
          <a:p>
            <a:r>
              <a:rPr lang="en"/>
              <a:t>Data Analysis SS 2019    02-cellular-response-to-drug-pertubations   Group 5</a:t>
            </a:r>
            <a:endParaRPr lang="de-DE"/>
          </a:p>
        </p:txBody>
      </p:sp>
      <p:sp>
        <p:nvSpPr>
          <p:cNvPr id="6" name="Foliennummernplatzhalter 5">
            <a:extLst>
              <a:ext uri="{FF2B5EF4-FFF2-40B4-BE49-F238E27FC236}">
                <a16:creationId xmlns:a16="http://schemas.microsoft.com/office/drawing/2014/main" id="{2CD05B7E-DA00-474E-9B2C-E5885B97FC62}"/>
              </a:ext>
            </a:extLst>
          </p:cNvPr>
          <p:cNvSpPr>
            <a:spLocks noGrp="1"/>
          </p:cNvSpPr>
          <p:nvPr>
            <p:ph type="sldNum" sz="quarter" idx="12"/>
          </p:nvPr>
        </p:nvSpPr>
        <p:spPr/>
        <p:txBody>
          <a:bodyPr/>
          <a:lstStyle/>
          <a:p>
            <a:fld id="{168253D1-080E-B340-9569-5B9343941D05}" type="slidenum">
              <a:rPr lang="de-DE" smtClean="0"/>
              <a:t>27</a:t>
            </a:fld>
            <a:endParaRPr lang="de-DE"/>
          </a:p>
        </p:txBody>
      </p:sp>
    </p:spTree>
    <p:extLst>
      <p:ext uri="{BB962C8B-B14F-4D97-AF65-F5344CB8AC3E}">
        <p14:creationId xmlns:p14="http://schemas.microsoft.com/office/powerpoint/2010/main" val="201765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9F3BA2-FC11-2B4E-BABA-652CFB4CFEE0}"/>
              </a:ext>
            </a:extLst>
          </p:cNvPr>
          <p:cNvSpPr>
            <a:spLocks noGrp="1"/>
          </p:cNvSpPr>
          <p:nvPr>
            <p:ph type="title"/>
          </p:nvPr>
        </p:nvSpPr>
        <p:spPr/>
        <p:txBody>
          <a:bodyPr/>
          <a:lstStyle/>
          <a:p>
            <a:r>
              <a:rPr lang="de-DE" dirty="0"/>
              <a:t>K </a:t>
            </a:r>
            <a:r>
              <a:rPr lang="de-DE" dirty="0" err="1"/>
              <a:t>means</a:t>
            </a:r>
            <a:r>
              <a:rPr lang="de-DE" dirty="0"/>
              <a:t> </a:t>
            </a:r>
            <a:r>
              <a:rPr lang="de-DE" dirty="0" err="1"/>
              <a:t>quality</a:t>
            </a:r>
            <a:r>
              <a:rPr lang="de-DE" dirty="0"/>
              <a:t> </a:t>
            </a:r>
          </a:p>
        </p:txBody>
      </p:sp>
      <p:pic>
        <p:nvPicPr>
          <p:cNvPr id="6" name="Grafik 5">
            <a:extLst>
              <a:ext uri="{FF2B5EF4-FFF2-40B4-BE49-F238E27FC236}">
                <a16:creationId xmlns:a16="http://schemas.microsoft.com/office/drawing/2014/main" id="{CA8E234D-4B6E-FA4A-BC43-FDB344734F88}"/>
              </a:ext>
            </a:extLst>
          </p:cNvPr>
          <p:cNvPicPr>
            <a:picLocks noChangeAspect="1"/>
          </p:cNvPicPr>
          <p:nvPr/>
        </p:nvPicPr>
        <p:blipFill>
          <a:blip r:embed="rId2"/>
          <a:stretch>
            <a:fillRect/>
          </a:stretch>
        </p:blipFill>
        <p:spPr>
          <a:xfrm>
            <a:off x="510252" y="2119256"/>
            <a:ext cx="5209232" cy="3429000"/>
          </a:xfrm>
          <a:prstGeom prst="rect">
            <a:avLst/>
          </a:prstGeom>
        </p:spPr>
      </p:pic>
      <p:pic>
        <p:nvPicPr>
          <p:cNvPr id="8" name="Grafik 7">
            <a:extLst>
              <a:ext uri="{FF2B5EF4-FFF2-40B4-BE49-F238E27FC236}">
                <a16:creationId xmlns:a16="http://schemas.microsoft.com/office/drawing/2014/main" id="{2EB0AC32-5C8C-0C4C-93E0-CE2682A7D3A6}"/>
              </a:ext>
            </a:extLst>
          </p:cNvPr>
          <p:cNvPicPr>
            <a:picLocks noChangeAspect="1"/>
          </p:cNvPicPr>
          <p:nvPr/>
        </p:nvPicPr>
        <p:blipFill>
          <a:blip r:embed="rId3"/>
          <a:stretch>
            <a:fillRect/>
          </a:stretch>
        </p:blipFill>
        <p:spPr>
          <a:xfrm>
            <a:off x="6472518" y="2106112"/>
            <a:ext cx="4851700" cy="3442144"/>
          </a:xfrm>
          <a:prstGeom prst="rect">
            <a:avLst/>
          </a:prstGeom>
        </p:spPr>
      </p:pic>
      <p:sp>
        <p:nvSpPr>
          <p:cNvPr id="7" name="Foliennummernplatzhalter 6">
            <a:extLst>
              <a:ext uri="{FF2B5EF4-FFF2-40B4-BE49-F238E27FC236}">
                <a16:creationId xmlns:a16="http://schemas.microsoft.com/office/drawing/2014/main" id="{AA892524-249C-6C4E-836A-66AEA56402B2}"/>
              </a:ext>
            </a:extLst>
          </p:cNvPr>
          <p:cNvSpPr>
            <a:spLocks noGrp="1"/>
          </p:cNvSpPr>
          <p:nvPr>
            <p:ph type="sldNum" sz="quarter" idx="12"/>
          </p:nvPr>
        </p:nvSpPr>
        <p:spPr/>
        <p:txBody>
          <a:bodyPr/>
          <a:lstStyle/>
          <a:p>
            <a:fld id="{168253D1-080E-B340-9569-5B9343941D05}" type="slidenum">
              <a:rPr lang="de-DE" smtClean="0"/>
              <a:t>28</a:t>
            </a:fld>
            <a:endParaRPr lang="de-DE"/>
          </a:p>
        </p:txBody>
      </p:sp>
      <p:sp>
        <p:nvSpPr>
          <p:cNvPr id="9" name="Datumsplatzhalter 8">
            <a:extLst>
              <a:ext uri="{FF2B5EF4-FFF2-40B4-BE49-F238E27FC236}">
                <a16:creationId xmlns:a16="http://schemas.microsoft.com/office/drawing/2014/main" id="{4F751568-26B8-C147-9FE7-C937BAEC8510}"/>
              </a:ext>
            </a:extLst>
          </p:cNvPr>
          <p:cNvSpPr>
            <a:spLocks noGrp="1"/>
          </p:cNvSpPr>
          <p:nvPr>
            <p:ph type="dt" sz="half" idx="10"/>
          </p:nvPr>
        </p:nvSpPr>
        <p:spPr/>
        <p:txBody>
          <a:bodyPr/>
          <a:lstStyle/>
          <a:p>
            <a:fld id="{3C8DDCB1-2B2A-9F47-B425-BB9E6C948C86}" type="datetime1">
              <a:rPr lang="de-DE" smtClean="0"/>
              <a:t>15.05.19</a:t>
            </a:fld>
            <a:endParaRPr lang="de-DE"/>
          </a:p>
        </p:txBody>
      </p:sp>
      <p:sp>
        <p:nvSpPr>
          <p:cNvPr id="10" name="Fußzeilenplatzhalter 9">
            <a:extLst>
              <a:ext uri="{FF2B5EF4-FFF2-40B4-BE49-F238E27FC236}">
                <a16:creationId xmlns:a16="http://schemas.microsoft.com/office/drawing/2014/main" id="{2DB919A3-1D0D-5043-B0CD-38A7D36F9A40}"/>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311278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2FA9F5-3829-F046-A4F2-42AAB576A8C1}"/>
              </a:ext>
            </a:extLst>
          </p:cNvPr>
          <p:cNvSpPr>
            <a:spLocks noGrp="1"/>
          </p:cNvSpPr>
          <p:nvPr>
            <p:ph type="title"/>
          </p:nvPr>
        </p:nvSpPr>
        <p:spPr/>
        <p:txBody>
          <a:bodyPr/>
          <a:lstStyle/>
          <a:p>
            <a:r>
              <a:rPr lang="en" sz="2800" dirty="0"/>
              <a:t>Is there a connection between the effectiveness of the drug and the cell line? For which types of cancer can </a:t>
            </a:r>
            <a:r>
              <a:rPr lang="en" sz="2800" dirty="0" err="1"/>
              <a:t>Vorinostat</a:t>
            </a:r>
            <a:r>
              <a:rPr lang="en" sz="2800" dirty="0"/>
              <a:t> possibly be used?</a:t>
            </a:r>
            <a:endParaRPr lang="de-DE" sz="2800" dirty="0"/>
          </a:p>
        </p:txBody>
      </p:sp>
      <p:pic>
        <p:nvPicPr>
          <p:cNvPr id="20" name="Grafik 19">
            <a:extLst>
              <a:ext uri="{FF2B5EF4-FFF2-40B4-BE49-F238E27FC236}">
                <a16:creationId xmlns:a16="http://schemas.microsoft.com/office/drawing/2014/main" id="{F17405CE-8361-1E4B-9AD5-52954DE24BAA}"/>
              </a:ext>
            </a:extLst>
          </p:cNvPr>
          <p:cNvPicPr>
            <a:picLocks noChangeAspect="1"/>
          </p:cNvPicPr>
          <p:nvPr/>
        </p:nvPicPr>
        <p:blipFill>
          <a:blip r:embed="rId2"/>
          <a:stretch>
            <a:fillRect/>
          </a:stretch>
        </p:blipFill>
        <p:spPr>
          <a:xfrm>
            <a:off x="646111" y="3057131"/>
            <a:ext cx="1400531" cy="1400531"/>
          </a:xfrm>
          <a:prstGeom prst="rect">
            <a:avLst/>
          </a:prstGeom>
        </p:spPr>
      </p:pic>
      <p:sp>
        <p:nvSpPr>
          <p:cNvPr id="21" name="Pfeil nach rechts 20">
            <a:extLst>
              <a:ext uri="{FF2B5EF4-FFF2-40B4-BE49-F238E27FC236}">
                <a16:creationId xmlns:a16="http://schemas.microsoft.com/office/drawing/2014/main" id="{D5F49FA5-8AA2-FE4F-AF59-BC680A987125}"/>
              </a:ext>
            </a:extLst>
          </p:cNvPr>
          <p:cNvSpPr/>
          <p:nvPr/>
        </p:nvSpPr>
        <p:spPr>
          <a:xfrm>
            <a:off x="2265520" y="3645021"/>
            <a:ext cx="317764" cy="311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ACDB14CF-DD75-CC41-83B6-1DCE91563789}"/>
              </a:ext>
            </a:extLst>
          </p:cNvPr>
          <p:cNvPicPr>
            <a:picLocks noChangeAspect="1"/>
          </p:cNvPicPr>
          <p:nvPr/>
        </p:nvPicPr>
        <p:blipFill>
          <a:blip r:embed="rId3"/>
          <a:stretch>
            <a:fillRect/>
          </a:stretch>
        </p:blipFill>
        <p:spPr>
          <a:xfrm>
            <a:off x="2802162" y="3057131"/>
            <a:ext cx="2134252" cy="1400531"/>
          </a:xfrm>
          <a:prstGeom prst="rect">
            <a:avLst/>
          </a:prstGeom>
        </p:spPr>
      </p:pic>
      <p:sp>
        <p:nvSpPr>
          <p:cNvPr id="7" name="Pfeil nach rechts 6">
            <a:extLst>
              <a:ext uri="{FF2B5EF4-FFF2-40B4-BE49-F238E27FC236}">
                <a16:creationId xmlns:a16="http://schemas.microsoft.com/office/drawing/2014/main" id="{B53C6878-771C-1941-8F09-721DC2268495}"/>
              </a:ext>
            </a:extLst>
          </p:cNvPr>
          <p:cNvSpPr/>
          <p:nvPr/>
        </p:nvSpPr>
        <p:spPr>
          <a:xfrm>
            <a:off x="5189590" y="3782292"/>
            <a:ext cx="317764" cy="311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F8ACBFDB-2C8F-D845-AD1F-288E057D8DE1}"/>
              </a:ext>
            </a:extLst>
          </p:cNvPr>
          <p:cNvPicPr>
            <a:picLocks noChangeAspect="1"/>
          </p:cNvPicPr>
          <p:nvPr/>
        </p:nvPicPr>
        <p:blipFill>
          <a:blip r:embed="rId4"/>
          <a:stretch>
            <a:fillRect/>
          </a:stretch>
        </p:blipFill>
        <p:spPr>
          <a:xfrm>
            <a:off x="6305380" y="1919753"/>
            <a:ext cx="4829589" cy="4485529"/>
          </a:xfrm>
          <a:prstGeom prst="rect">
            <a:avLst/>
          </a:prstGeom>
        </p:spPr>
      </p:pic>
      <p:sp>
        <p:nvSpPr>
          <p:cNvPr id="8" name="Rechteck 7">
            <a:extLst>
              <a:ext uri="{FF2B5EF4-FFF2-40B4-BE49-F238E27FC236}">
                <a16:creationId xmlns:a16="http://schemas.microsoft.com/office/drawing/2014/main" id="{609DF706-BC42-0543-BCDB-F2486300B1FB}"/>
              </a:ext>
            </a:extLst>
          </p:cNvPr>
          <p:cNvSpPr/>
          <p:nvPr/>
        </p:nvSpPr>
        <p:spPr>
          <a:xfrm>
            <a:off x="10602976" y="3824224"/>
            <a:ext cx="516128" cy="577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ysClr val="windowText" lastClr="000000"/>
                </a:solidFill>
              </a:rPr>
              <a:t>Cancer </a:t>
            </a:r>
            <a:r>
              <a:rPr lang="de-DE" sz="700" dirty="0" err="1">
                <a:solidFill>
                  <a:sysClr val="windowText" lastClr="000000"/>
                </a:solidFill>
              </a:rPr>
              <a:t>types</a:t>
            </a:r>
            <a:endParaRPr lang="de-DE" sz="700" dirty="0">
              <a:solidFill>
                <a:sysClr val="windowText" lastClr="000000"/>
              </a:solidFill>
            </a:endParaRPr>
          </a:p>
        </p:txBody>
      </p:sp>
      <p:sp>
        <p:nvSpPr>
          <p:cNvPr id="12" name="Rechteck 11">
            <a:extLst>
              <a:ext uri="{FF2B5EF4-FFF2-40B4-BE49-F238E27FC236}">
                <a16:creationId xmlns:a16="http://schemas.microsoft.com/office/drawing/2014/main" id="{A88B908C-D6E3-A14B-ABCD-F13080A225EE}"/>
              </a:ext>
            </a:extLst>
          </p:cNvPr>
          <p:cNvSpPr/>
          <p:nvPr/>
        </p:nvSpPr>
        <p:spPr>
          <a:xfrm>
            <a:off x="6305380" y="6405282"/>
            <a:ext cx="3536546" cy="246221"/>
          </a:xfrm>
          <a:prstGeom prst="rect">
            <a:avLst/>
          </a:prstGeom>
        </p:spPr>
        <p:txBody>
          <a:bodyPr wrap="none">
            <a:spAutoFit/>
          </a:bodyPr>
          <a:lstStyle/>
          <a:p>
            <a:r>
              <a:rPr lang="de-DE" sz="1000" dirty="0" err="1">
                <a:solidFill>
                  <a:schemeClr val="bg1">
                    <a:lumMod val="65000"/>
                  </a:schemeClr>
                </a:solidFill>
                <a:latin typeface="HelveticaNeue" panose="02000503000000020004" pitchFamily="2" charset="0"/>
              </a:rPr>
              <a:t>bioinfo.ipmb.uni-heidelberg.de</a:t>
            </a:r>
            <a:r>
              <a:rPr lang="de-DE" sz="1000" dirty="0">
                <a:solidFill>
                  <a:schemeClr val="bg1">
                    <a:lumMod val="65000"/>
                  </a:schemeClr>
                </a:solidFill>
                <a:latin typeface="HelveticaNeue" panose="02000503000000020004" pitchFamily="2" charset="0"/>
              </a:rPr>
              <a:t>/</a:t>
            </a:r>
            <a:r>
              <a:rPr lang="de-DE" sz="1000" dirty="0" err="1">
                <a:solidFill>
                  <a:schemeClr val="bg1">
                    <a:lumMod val="65000"/>
                  </a:schemeClr>
                </a:solidFill>
                <a:latin typeface="HelveticaNeue" panose="02000503000000020004" pitchFamily="2" charset="0"/>
              </a:rPr>
              <a:t>crg</a:t>
            </a:r>
            <a:r>
              <a:rPr lang="de-DE" sz="1000" dirty="0">
                <a:solidFill>
                  <a:schemeClr val="bg1">
                    <a:lumMod val="65000"/>
                  </a:schemeClr>
                </a:solidFill>
                <a:latin typeface="HelveticaNeue" panose="02000503000000020004" pitchFamily="2" charset="0"/>
              </a:rPr>
              <a:t>/datascience3fs, </a:t>
            </a:r>
            <a:r>
              <a:rPr lang="de-DE" sz="1000" dirty="0" err="1">
                <a:solidFill>
                  <a:schemeClr val="bg1">
                    <a:lumMod val="65000"/>
                  </a:schemeClr>
                </a:solidFill>
                <a:latin typeface="HelveticaNeue" panose="02000503000000020004" pitchFamily="2" charset="0"/>
              </a:rPr>
              <a:t>edited</a:t>
            </a:r>
            <a:r>
              <a:rPr lang="de-DE" sz="1000" dirty="0">
                <a:solidFill>
                  <a:schemeClr val="bg1">
                    <a:lumMod val="65000"/>
                  </a:schemeClr>
                </a:solidFill>
                <a:latin typeface="HelveticaNeue" panose="02000503000000020004" pitchFamily="2" charset="0"/>
              </a:rPr>
              <a:t> </a:t>
            </a:r>
            <a:endParaRPr lang="de-DE" sz="1000" dirty="0">
              <a:solidFill>
                <a:schemeClr val="bg1">
                  <a:lumMod val="65000"/>
                </a:schemeClr>
              </a:solidFill>
            </a:endParaRPr>
          </a:p>
        </p:txBody>
      </p:sp>
      <p:sp>
        <p:nvSpPr>
          <p:cNvPr id="9" name="Foliennummernplatzhalter 8">
            <a:extLst>
              <a:ext uri="{FF2B5EF4-FFF2-40B4-BE49-F238E27FC236}">
                <a16:creationId xmlns:a16="http://schemas.microsoft.com/office/drawing/2014/main" id="{FAE8D52B-3F58-4048-AE61-134942D7031C}"/>
              </a:ext>
            </a:extLst>
          </p:cNvPr>
          <p:cNvSpPr>
            <a:spLocks noGrp="1"/>
          </p:cNvSpPr>
          <p:nvPr>
            <p:ph type="sldNum" sz="quarter" idx="12"/>
          </p:nvPr>
        </p:nvSpPr>
        <p:spPr/>
        <p:txBody>
          <a:bodyPr/>
          <a:lstStyle/>
          <a:p>
            <a:fld id="{168253D1-080E-B340-9569-5B9343941D05}" type="slidenum">
              <a:rPr lang="de-DE" smtClean="0"/>
              <a:t>29</a:t>
            </a:fld>
            <a:endParaRPr lang="de-DE"/>
          </a:p>
        </p:txBody>
      </p:sp>
      <p:sp>
        <p:nvSpPr>
          <p:cNvPr id="11" name="Datumsplatzhalter 10">
            <a:extLst>
              <a:ext uri="{FF2B5EF4-FFF2-40B4-BE49-F238E27FC236}">
                <a16:creationId xmlns:a16="http://schemas.microsoft.com/office/drawing/2014/main" id="{9E8A8967-FBF0-B14F-9314-67BADCDCA83D}"/>
              </a:ext>
            </a:extLst>
          </p:cNvPr>
          <p:cNvSpPr>
            <a:spLocks noGrp="1"/>
          </p:cNvSpPr>
          <p:nvPr>
            <p:ph type="dt" sz="half" idx="10"/>
          </p:nvPr>
        </p:nvSpPr>
        <p:spPr/>
        <p:txBody>
          <a:bodyPr/>
          <a:lstStyle/>
          <a:p>
            <a:fld id="{392E30DC-63BD-7649-BCA1-57A69D1449CB}" type="datetime1">
              <a:rPr lang="de-DE" smtClean="0"/>
              <a:t>15.05.19</a:t>
            </a:fld>
            <a:endParaRPr lang="de-DE"/>
          </a:p>
        </p:txBody>
      </p:sp>
      <p:sp>
        <p:nvSpPr>
          <p:cNvPr id="13" name="Fußzeilenplatzhalter 12">
            <a:extLst>
              <a:ext uri="{FF2B5EF4-FFF2-40B4-BE49-F238E27FC236}">
                <a16:creationId xmlns:a16="http://schemas.microsoft.com/office/drawing/2014/main" id="{80A333A4-D651-BB48-94AF-01DAF3E0EEC6}"/>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4208683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DEE49F-C31E-4A41-B1D5-FD6690F3DC76}"/>
              </a:ext>
            </a:extLst>
          </p:cNvPr>
          <p:cNvSpPr>
            <a:spLocks noGrp="1"/>
          </p:cNvSpPr>
          <p:nvPr>
            <p:ph type="title"/>
          </p:nvPr>
        </p:nvSpPr>
        <p:spPr/>
        <p:txBody>
          <a:bodyPr/>
          <a:lstStyle/>
          <a:p>
            <a:pPr algn="ctr"/>
            <a:r>
              <a:rPr lang="de-DE" dirty="0" err="1"/>
              <a:t>Our</a:t>
            </a:r>
            <a:r>
              <a:rPr lang="de-DE" dirty="0"/>
              <a:t> </a:t>
            </a:r>
            <a:r>
              <a:rPr lang="de-DE" dirty="0" err="1"/>
              <a:t>focus</a:t>
            </a:r>
            <a:r>
              <a:rPr lang="de-DE" dirty="0"/>
              <a:t>: </a:t>
            </a:r>
            <a:r>
              <a:rPr lang="de-DE" sz="4400" dirty="0" err="1"/>
              <a:t>Vorinostat</a:t>
            </a:r>
            <a:r>
              <a:rPr lang="de-DE" dirty="0"/>
              <a:t> </a:t>
            </a:r>
          </a:p>
        </p:txBody>
      </p:sp>
      <p:pic>
        <p:nvPicPr>
          <p:cNvPr id="6" name="Grafik 5">
            <a:extLst>
              <a:ext uri="{FF2B5EF4-FFF2-40B4-BE49-F238E27FC236}">
                <a16:creationId xmlns:a16="http://schemas.microsoft.com/office/drawing/2014/main" id="{BE22F5AD-0127-A548-92F5-1F2E6E6E611A}"/>
              </a:ext>
            </a:extLst>
          </p:cNvPr>
          <p:cNvPicPr>
            <a:picLocks noChangeAspect="1"/>
          </p:cNvPicPr>
          <p:nvPr/>
        </p:nvPicPr>
        <p:blipFill rotWithShape="1">
          <a:blip r:embed="rId2"/>
          <a:srcRect r="53348"/>
          <a:stretch/>
        </p:blipFill>
        <p:spPr>
          <a:xfrm>
            <a:off x="2141166" y="1784706"/>
            <a:ext cx="3205749" cy="4112241"/>
          </a:xfrm>
          <a:prstGeom prst="rect">
            <a:avLst/>
          </a:prstGeom>
        </p:spPr>
      </p:pic>
      <p:pic>
        <p:nvPicPr>
          <p:cNvPr id="7" name="Grafik 6">
            <a:extLst>
              <a:ext uri="{FF2B5EF4-FFF2-40B4-BE49-F238E27FC236}">
                <a16:creationId xmlns:a16="http://schemas.microsoft.com/office/drawing/2014/main" id="{CB3C2839-91CA-994B-9EE9-0D2E7748CD8E}"/>
              </a:ext>
            </a:extLst>
          </p:cNvPr>
          <p:cNvPicPr>
            <a:picLocks noChangeAspect="1"/>
          </p:cNvPicPr>
          <p:nvPr/>
        </p:nvPicPr>
        <p:blipFill rotWithShape="1">
          <a:blip r:embed="rId2"/>
          <a:srcRect l="46652"/>
          <a:stretch/>
        </p:blipFill>
        <p:spPr>
          <a:xfrm>
            <a:off x="5346914" y="1784706"/>
            <a:ext cx="3665881" cy="4112241"/>
          </a:xfrm>
          <a:prstGeom prst="rect">
            <a:avLst/>
          </a:prstGeom>
        </p:spPr>
      </p:pic>
      <p:sp>
        <p:nvSpPr>
          <p:cNvPr id="14" name="Rechteck 13">
            <a:extLst>
              <a:ext uri="{FF2B5EF4-FFF2-40B4-BE49-F238E27FC236}">
                <a16:creationId xmlns:a16="http://schemas.microsoft.com/office/drawing/2014/main" id="{666A7482-E496-094E-8965-B46E124B88ED}"/>
              </a:ext>
            </a:extLst>
          </p:cNvPr>
          <p:cNvSpPr/>
          <p:nvPr/>
        </p:nvSpPr>
        <p:spPr>
          <a:xfrm>
            <a:off x="2141166" y="5982040"/>
            <a:ext cx="846707" cy="246221"/>
          </a:xfrm>
          <a:prstGeom prst="rect">
            <a:avLst/>
          </a:prstGeom>
        </p:spPr>
        <p:txBody>
          <a:bodyPr wrap="none">
            <a:spAutoFit/>
          </a:bodyPr>
          <a:lstStyle/>
          <a:p>
            <a:r>
              <a:rPr lang="de-DE" sz="1000" dirty="0" err="1">
                <a:solidFill>
                  <a:schemeClr val="bg1">
                    <a:lumMod val="65000"/>
                  </a:schemeClr>
                </a:solidFill>
              </a:rPr>
              <a:t>tardust.bio</a:t>
            </a:r>
            <a:endParaRPr lang="de-DE" sz="1000" dirty="0">
              <a:solidFill>
                <a:schemeClr val="bg1">
                  <a:lumMod val="65000"/>
                </a:schemeClr>
              </a:solidFill>
            </a:endParaRPr>
          </a:p>
        </p:txBody>
      </p:sp>
      <p:sp>
        <p:nvSpPr>
          <p:cNvPr id="8" name="Foliennummernplatzhalter 7">
            <a:extLst>
              <a:ext uri="{FF2B5EF4-FFF2-40B4-BE49-F238E27FC236}">
                <a16:creationId xmlns:a16="http://schemas.microsoft.com/office/drawing/2014/main" id="{D53D3599-44C3-C54B-9FFA-BC46C4A8A3AE}"/>
              </a:ext>
            </a:extLst>
          </p:cNvPr>
          <p:cNvSpPr>
            <a:spLocks noGrp="1"/>
          </p:cNvSpPr>
          <p:nvPr>
            <p:ph type="sldNum" sz="quarter" idx="12"/>
          </p:nvPr>
        </p:nvSpPr>
        <p:spPr/>
        <p:txBody>
          <a:bodyPr/>
          <a:lstStyle/>
          <a:p>
            <a:fld id="{168253D1-080E-B340-9569-5B9343941D05}" type="slidenum">
              <a:rPr lang="de-DE" smtClean="0"/>
              <a:t>3</a:t>
            </a:fld>
            <a:endParaRPr lang="de-DE"/>
          </a:p>
        </p:txBody>
      </p:sp>
      <p:sp>
        <p:nvSpPr>
          <p:cNvPr id="9" name="Datumsplatzhalter 8">
            <a:extLst>
              <a:ext uri="{FF2B5EF4-FFF2-40B4-BE49-F238E27FC236}">
                <a16:creationId xmlns:a16="http://schemas.microsoft.com/office/drawing/2014/main" id="{C03A5058-B25F-D446-B3DA-EED51820E5AF}"/>
              </a:ext>
            </a:extLst>
          </p:cNvPr>
          <p:cNvSpPr>
            <a:spLocks noGrp="1"/>
          </p:cNvSpPr>
          <p:nvPr>
            <p:ph type="dt" sz="half" idx="10"/>
          </p:nvPr>
        </p:nvSpPr>
        <p:spPr/>
        <p:txBody>
          <a:bodyPr/>
          <a:lstStyle/>
          <a:p>
            <a:fld id="{460E274D-5BA1-8545-9ED6-407C7F0F0A01}" type="datetime1">
              <a:rPr lang="de-DE" smtClean="0"/>
              <a:t>15.05.19</a:t>
            </a:fld>
            <a:endParaRPr lang="de-DE"/>
          </a:p>
        </p:txBody>
      </p:sp>
      <p:sp>
        <p:nvSpPr>
          <p:cNvPr id="10" name="Fußzeilenplatzhalter 9">
            <a:extLst>
              <a:ext uri="{FF2B5EF4-FFF2-40B4-BE49-F238E27FC236}">
                <a16:creationId xmlns:a16="http://schemas.microsoft.com/office/drawing/2014/main" id="{5E3C7D5B-FD40-174D-901B-23195FAC32BC}"/>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68767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523476-97E8-446B-AB8D-136E0D79CEDB}"/>
              </a:ext>
            </a:extLst>
          </p:cNvPr>
          <p:cNvPicPr>
            <a:picLocks noChangeAspect="1"/>
          </p:cNvPicPr>
          <p:nvPr/>
        </p:nvPicPr>
        <p:blipFill>
          <a:blip r:embed="rId3"/>
          <a:stretch>
            <a:fillRect/>
          </a:stretch>
        </p:blipFill>
        <p:spPr>
          <a:xfrm>
            <a:off x="646111" y="1402605"/>
            <a:ext cx="10604640" cy="4433416"/>
          </a:xfrm>
          <a:prstGeom prst="rect">
            <a:avLst/>
          </a:prstGeom>
        </p:spPr>
      </p:pic>
      <p:sp>
        <p:nvSpPr>
          <p:cNvPr id="6" name="Titel 1">
            <a:extLst>
              <a:ext uri="{FF2B5EF4-FFF2-40B4-BE49-F238E27FC236}">
                <a16:creationId xmlns:a16="http://schemas.microsoft.com/office/drawing/2014/main" id="{DAF50075-E7AD-4D8A-9B4F-56621728FA81}"/>
              </a:ext>
            </a:extLst>
          </p:cNvPr>
          <p:cNvSpPr txBox="1">
            <a:spLocks noGrp="1"/>
          </p:cNvSpPr>
          <p:nvPr>
            <p:ph type="title"/>
          </p:nvPr>
        </p:nvSpPr>
        <p:spPr>
          <a:xfrm>
            <a:off x="646113" y="452438"/>
            <a:ext cx="9404350" cy="140017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lumMod val="75000"/>
                  </a:schemeClr>
                </a:solidFill>
              </a:rPr>
              <a:t>DATA ENRICHMENT</a:t>
            </a:r>
          </a:p>
          <a:p>
            <a:r>
              <a:rPr lang="de-DE" sz="1600" dirty="0">
                <a:solidFill>
                  <a:schemeClr val="tx2">
                    <a:lumMod val="60000"/>
                    <a:lumOff val="40000"/>
                  </a:schemeClr>
                </a:solidFill>
              </a:rPr>
              <a:t>Main </a:t>
            </a:r>
            <a:r>
              <a:rPr lang="de-DE" sz="1600" dirty="0" err="1">
                <a:solidFill>
                  <a:schemeClr val="tx2">
                    <a:lumMod val="60000"/>
                    <a:lumOff val="40000"/>
                  </a:schemeClr>
                </a:solidFill>
              </a:rPr>
              <a:t>factors</a:t>
            </a:r>
            <a:r>
              <a:rPr lang="de-DE" sz="1600" dirty="0">
                <a:solidFill>
                  <a:schemeClr val="tx2">
                    <a:lumMod val="60000"/>
                    <a:lumOff val="40000"/>
                  </a:schemeClr>
                </a:solidFill>
              </a:rPr>
              <a:t> </a:t>
            </a:r>
            <a:r>
              <a:rPr lang="de-DE" sz="1600" dirty="0" err="1">
                <a:solidFill>
                  <a:schemeClr val="tx2">
                    <a:lumMod val="60000"/>
                    <a:lumOff val="40000"/>
                  </a:schemeClr>
                </a:solidFill>
              </a:rPr>
              <a:t>driving</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de-DE" sz="1600" dirty="0" err="1">
                <a:solidFill>
                  <a:schemeClr val="tx2">
                    <a:lumMod val="60000"/>
                    <a:lumOff val="40000"/>
                  </a:schemeClr>
                </a:solidFill>
              </a:rPr>
              <a:t>sensitivity</a:t>
            </a:r>
            <a:r>
              <a:rPr lang="de-DE" sz="1600" dirty="0">
                <a:solidFill>
                  <a:schemeClr val="tx2">
                    <a:lumMod val="60000"/>
                    <a:lumOff val="40000"/>
                  </a:schemeClr>
                </a:solidFill>
              </a:rPr>
              <a:t> and </a:t>
            </a:r>
            <a:r>
              <a:rPr lang="de-DE" sz="1600" dirty="0" err="1">
                <a:solidFill>
                  <a:schemeClr val="tx2">
                    <a:lumMod val="60000"/>
                    <a:lumOff val="40000"/>
                  </a:schemeClr>
                </a:solidFill>
              </a:rPr>
              <a:t>collection</a:t>
            </a:r>
            <a:r>
              <a:rPr lang="de-DE" sz="1600" dirty="0">
                <a:solidFill>
                  <a:schemeClr val="tx2">
                    <a:lumMod val="60000"/>
                    <a:lumOff val="40000"/>
                  </a:schemeClr>
                </a:solidFill>
              </a:rPr>
              <a:t> </a:t>
            </a:r>
            <a:r>
              <a:rPr lang="de-DE" sz="1600" dirty="0" err="1">
                <a:solidFill>
                  <a:schemeClr val="tx2">
                    <a:lumMod val="60000"/>
                    <a:lumOff val="40000"/>
                  </a:schemeClr>
                </a:solidFill>
              </a:rPr>
              <a:t>of</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en-US" sz="1600" dirty="0">
                <a:solidFill>
                  <a:schemeClr val="tx2">
                    <a:lumMod val="60000"/>
                    <a:lumOff val="40000"/>
                  </a:schemeClr>
                </a:solidFill>
              </a:rPr>
              <a:t>response</a:t>
            </a:r>
            <a:r>
              <a:rPr lang="de-DE" sz="1600" dirty="0">
                <a:solidFill>
                  <a:schemeClr val="tx2">
                    <a:lumMod val="60000"/>
                    <a:lumOff val="40000"/>
                  </a:schemeClr>
                </a:solidFill>
              </a:rPr>
              <a:t> </a:t>
            </a:r>
            <a:r>
              <a:rPr lang="de-DE" sz="1600" dirty="0" err="1">
                <a:solidFill>
                  <a:schemeClr val="tx2">
                    <a:lumMod val="60000"/>
                    <a:lumOff val="40000"/>
                  </a:schemeClr>
                </a:solidFill>
              </a:rPr>
              <a:t>biomarkers</a:t>
            </a:r>
            <a:r>
              <a:rPr lang="de-DE" sz="1600" dirty="0">
                <a:solidFill>
                  <a:schemeClr val="tx2">
                    <a:lumMod val="60000"/>
                    <a:lumOff val="40000"/>
                  </a:schemeClr>
                </a:solidFill>
              </a:rPr>
              <a:t> </a:t>
            </a:r>
            <a:r>
              <a:rPr lang="de-DE" sz="1600" dirty="0" err="1">
                <a:solidFill>
                  <a:schemeClr val="tx2">
                    <a:lumMod val="60000"/>
                    <a:lumOff val="40000"/>
                  </a:schemeClr>
                </a:solidFill>
              </a:rPr>
              <a:t>data</a:t>
            </a:r>
            <a:endParaRPr lang="en-US" sz="1600" dirty="0">
              <a:solidFill>
                <a:schemeClr val="tx2">
                  <a:lumMod val="60000"/>
                  <a:lumOff val="40000"/>
                </a:schemeClr>
              </a:solidFill>
            </a:endParaRPr>
          </a:p>
        </p:txBody>
      </p:sp>
      <p:sp>
        <p:nvSpPr>
          <p:cNvPr id="7" name="Rectangle 6">
            <a:extLst>
              <a:ext uri="{FF2B5EF4-FFF2-40B4-BE49-F238E27FC236}">
                <a16:creationId xmlns:a16="http://schemas.microsoft.com/office/drawing/2014/main" id="{16B7521B-CB88-4813-9DFB-793DA1B156EF}"/>
              </a:ext>
            </a:extLst>
          </p:cNvPr>
          <p:cNvSpPr/>
          <p:nvPr/>
        </p:nvSpPr>
        <p:spPr>
          <a:xfrm>
            <a:off x="575772" y="5876724"/>
            <a:ext cx="9125146" cy="246221"/>
          </a:xfrm>
          <a:prstGeom prst="rect">
            <a:avLst/>
          </a:prstGeom>
        </p:spPr>
        <p:txBody>
          <a:bodyPr wrap="square">
            <a:spAutoFit/>
          </a:bodyPr>
          <a:lstStyle/>
          <a:p>
            <a:r>
              <a:rPr lang="en-US" sz="1000" dirty="0" err="1">
                <a:solidFill>
                  <a:schemeClr val="bg1">
                    <a:lumMod val="65000"/>
                  </a:schemeClr>
                </a:solidFill>
              </a:rPr>
              <a:t>amp.pharm.mssm.edu</a:t>
            </a:r>
            <a:endParaRPr lang="en-US" sz="1000" dirty="0">
              <a:solidFill>
                <a:schemeClr val="bg1">
                  <a:lumMod val="65000"/>
                </a:schemeClr>
              </a:solidFill>
            </a:endParaRPr>
          </a:p>
        </p:txBody>
      </p:sp>
      <p:sp>
        <p:nvSpPr>
          <p:cNvPr id="8" name="Foliennummernplatzhalter 7">
            <a:extLst>
              <a:ext uri="{FF2B5EF4-FFF2-40B4-BE49-F238E27FC236}">
                <a16:creationId xmlns:a16="http://schemas.microsoft.com/office/drawing/2014/main" id="{2085253D-4B61-9F4B-A7BF-9B33FA9B155B}"/>
              </a:ext>
            </a:extLst>
          </p:cNvPr>
          <p:cNvSpPr>
            <a:spLocks noGrp="1"/>
          </p:cNvSpPr>
          <p:nvPr>
            <p:ph type="sldNum" sz="quarter" idx="12"/>
          </p:nvPr>
        </p:nvSpPr>
        <p:spPr/>
        <p:txBody>
          <a:bodyPr/>
          <a:lstStyle/>
          <a:p>
            <a:fld id="{168253D1-080E-B340-9569-5B9343941D05}" type="slidenum">
              <a:rPr lang="de-DE" smtClean="0"/>
              <a:t>30</a:t>
            </a:fld>
            <a:endParaRPr lang="de-DE"/>
          </a:p>
        </p:txBody>
      </p:sp>
      <p:sp>
        <p:nvSpPr>
          <p:cNvPr id="9" name="Datumsplatzhalter 8">
            <a:extLst>
              <a:ext uri="{FF2B5EF4-FFF2-40B4-BE49-F238E27FC236}">
                <a16:creationId xmlns:a16="http://schemas.microsoft.com/office/drawing/2014/main" id="{3075B971-F463-7A4D-9EAC-AF0D6C5CAA3E}"/>
              </a:ext>
            </a:extLst>
          </p:cNvPr>
          <p:cNvSpPr>
            <a:spLocks noGrp="1"/>
          </p:cNvSpPr>
          <p:nvPr>
            <p:ph type="dt" sz="half" idx="10"/>
          </p:nvPr>
        </p:nvSpPr>
        <p:spPr/>
        <p:txBody>
          <a:bodyPr/>
          <a:lstStyle/>
          <a:p>
            <a:fld id="{2EADD565-F859-9D47-9309-557793851B20}" type="datetime1">
              <a:rPr lang="de-DE" smtClean="0"/>
              <a:t>15.05.19</a:t>
            </a:fld>
            <a:endParaRPr lang="de-DE"/>
          </a:p>
        </p:txBody>
      </p:sp>
      <p:sp>
        <p:nvSpPr>
          <p:cNvPr id="10" name="Fußzeilenplatzhalter 9">
            <a:extLst>
              <a:ext uri="{FF2B5EF4-FFF2-40B4-BE49-F238E27FC236}">
                <a16:creationId xmlns:a16="http://schemas.microsoft.com/office/drawing/2014/main" id="{75AEFD0F-5F53-FA46-89B3-EE9453F0D027}"/>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427414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523476-97E8-446B-AB8D-136E0D79CEDB}"/>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646113" y="1405175"/>
            <a:ext cx="8300135" cy="3469986"/>
          </a:xfrm>
          <a:prstGeom prst="rect">
            <a:avLst/>
          </a:prstGeom>
        </p:spPr>
      </p:pic>
      <p:pic>
        <p:nvPicPr>
          <p:cNvPr id="5" name="Picture 4">
            <a:extLst>
              <a:ext uri="{FF2B5EF4-FFF2-40B4-BE49-F238E27FC236}">
                <a16:creationId xmlns:a16="http://schemas.microsoft.com/office/drawing/2014/main" id="{9FB4DCB4-9C80-47EB-9119-C69A8E647F20}"/>
              </a:ext>
            </a:extLst>
          </p:cNvPr>
          <p:cNvPicPr>
            <a:picLocks noChangeAspect="1"/>
          </p:cNvPicPr>
          <p:nvPr/>
        </p:nvPicPr>
        <p:blipFill>
          <a:blip r:embed="rId4"/>
          <a:stretch>
            <a:fillRect/>
          </a:stretch>
        </p:blipFill>
        <p:spPr>
          <a:xfrm>
            <a:off x="5183795" y="3331061"/>
            <a:ext cx="6112660" cy="3074501"/>
          </a:xfrm>
          <a:prstGeom prst="rect">
            <a:avLst/>
          </a:prstGeom>
        </p:spPr>
      </p:pic>
      <p:sp>
        <p:nvSpPr>
          <p:cNvPr id="6" name="Titel 1">
            <a:extLst>
              <a:ext uri="{FF2B5EF4-FFF2-40B4-BE49-F238E27FC236}">
                <a16:creationId xmlns:a16="http://schemas.microsoft.com/office/drawing/2014/main" id="{DAF50075-E7AD-4D8A-9B4F-56621728FA81}"/>
              </a:ext>
            </a:extLst>
          </p:cNvPr>
          <p:cNvSpPr txBox="1">
            <a:spLocks noGrp="1"/>
          </p:cNvSpPr>
          <p:nvPr>
            <p:ph type="title"/>
          </p:nvPr>
        </p:nvSpPr>
        <p:spPr>
          <a:xfrm>
            <a:off x="646113" y="452438"/>
            <a:ext cx="9404350" cy="140017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lumMod val="75000"/>
                  </a:schemeClr>
                </a:solidFill>
              </a:rPr>
              <a:t>DATA ENRICHMENT</a:t>
            </a:r>
          </a:p>
          <a:p>
            <a:r>
              <a:rPr lang="de-DE" sz="1600" dirty="0">
                <a:solidFill>
                  <a:schemeClr val="tx2">
                    <a:lumMod val="60000"/>
                    <a:lumOff val="40000"/>
                  </a:schemeClr>
                </a:solidFill>
              </a:rPr>
              <a:t>Main </a:t>
            </a:r>
            <a:r>
              <a:rPr lang="de-DE" sz="1600" dirty="0" err="1">
                <a:solidFill>
                  <a:schemeClr val="tx2">
                    <a:lumMod val="60000"/>
                    <a:lumOff val="40000"/>
                  </a:schemeClr>
                </a:solidFill>
              </a:rPr>
              <a:t>factors</a:t>
            </a:r>
            <a:r>
              <a:rPr lang="de-DE" sz="1600" dirty="0">
                <a:solidFill>
                  <a:schemeClr val="tx2">
                    <a:lumMod val="60000"/>
                    <a:lumOff val="40000"/>
                  </a:schemeClr>
                </a:solidFill>
              </a:rPr>
              <a:t> </a:t>
            </a:r>
            <a:r>
              <a:rPr lang="de-DE" sz="1600" dirty="0" err="1">
                <a:solidFill>
                  <a:schemeClr val="tx2">
                    <a:lumMod val="60000"/>
                    <a:lumOff val="40000"/>
                  </a:schemeClr>
                </a:solidFill>
              </a:rPr>
              <a:t>driving</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de-DE" sz="1600" dirty="0" err="1">
                <a:solidFill>
                  <a:schemeClr val="tx2">
                    <a:lumMod val="60000"/>
                    <a:lumOff val="40000"/>
                  </a:schemeClr>
                </a:solidFill>
              </a:rPr>
              <a:t>sensitivity</a:t>
            </a:r>
            <a:r>
              <a:rPr lang="de-DE" sz="1600" dirty="0">
                <a:solidFill>
                  <a:schemeClr val="tx2">
                    <a:lumMod val="60000"/>
                    <a:lumOff val="40000"/>
                  </a:schemeClr>
                </a:solidFill>
              </a:rPr>
              <a:t> and </a:t>
            </a:r>
            <a:r>
              <a:rPr lang="de-DE" sz="1600" dirty="0" err="1">
                <a:solidFill>
                  <a:schemeClr val="tx2">
                    <a:lumMod val="60000"/>
                    <a:lumOff val="40000"/>
                  </a:schemeClr>
                </a:solidFill>
              </a:rPr>
              <a:t>collection</a:t>
            </a:r>
            <a:r>
              <a:rPr lang="de-DE" sz="1600" dirty="0">
                <a:solidFill>
                  <a:schemeClr val="tx2">
                    <a:lumMod val="60000"/>
                    <a:lumOff val="40000"/>
                  </a:schemeClr>
                </a:solidFill>
              </a:rPr>
              <a:t> </a:t>
            </a:r>
            <a:r>
              <a:rPr lang="de-DE" sz="1600" dirty="0" err="1">
                <a:solidFill>
                  <a:schemeClr val="tx2">
                    <a:lumMod val="60000"/>
                    <a:lumOff val="40000"/>
                  </a:schemeClr>
                </a:solidFill>
              </a:rPr>
              <a:t>of</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en-US" sz="1600" dirty="0">
                <a:solidFill>
                  <a:schemeClr val="tx2">
                    <a:lumMod val="60000"/>
                    <a:lumOff val="40000"/>
                  </a:schemeClr>
                </a:solidFill>
              </a:rPr>
              <a:t>response</a:t>
            </a:r>
            <a:r>
              <a:rPr lang="de-DE" sz="1600" dirty="0">
                <a:solidFill>
                  <a:schemeClr val="tx2">
                    <a:lumMod val="60000"/>
                    <a:lumOff val="40000"/>
                  </a:schemeClr>
                </a:solidFill>
              </a:rPr>
              <a:t> </a:t>
            </a:r>
            <a:r>
              <a:rPr lang="de-DE" sz="1600" dirty="0" err="1">
                <a:solidFill>
                  <a:schemeClr val="tx2">
                    <a:lumMod val="60000"/>
                    <a:lumOff val="40000"/>
                  </a:schemeClr>
                </a:solidFill>
              </a:rPr>
              <a:t>biomarkers</a:t>
            </a:r>
            <a:r>
              <a:rPr lang="de-DE" sz="1600" dirty="0">
                <a:solidFill>
                  <a:schemeClr val="tx2">
                    <a:lumMod val="60000"/>
                    <a:lumOff val="40000"/>
                  </a:schemeClr>
                </a:solidFill>
              </a:rPr>
              <a:t> </a:t>
            </a:r>
            <a:r>
              <a:rPr lang="de-DE" sz="1600" dirty="0" err="1">
                <a:solidFill>
                  <a:schemeClr val="tx2">
                    <a:lumMod val="60000"/>
                    <a:lumOff val="40000"/>
                  </a:schemeClr>
                </a:solidFill>
              </a:rPr>
              <a:t>data</a:t>
            </a:r>
            <a:endParaRPr lang="en-US" sz="1600" dirty="0">
              <a:solidFill>
                <a:schemeClr val="tx2">
                  <a:lumMod val="60000"/>
                  <a:lumOff val="40000"/>
                </a:schemeClr>
              </a:solidFill>
            </a:endParaRPr>
          </a:p>
        </p:txBody>
      </p:sp>
      <p:sp>
        <p:nvSpPr>
          <p:cNvPr id="8" name="Foliennummernplatzhalter 7">
            <a:extLst>
              <a:ext uri="{FF2B5EF4-FFF2-40B4-BE49-F238E27FC236}">
                <a16:creationId xmlns:a16="http://schemas.microsoft.com/office/drawing/2014/main" id="{4B2918CD-888C-5E44-8410-5F8F65C2560B}"/>
              </a:ext>
            </a:extLst>
          </p:cNvPr>
          <p:cNvSpPr>
            <a:spLocks noGrp="1"/>
          </p:cNvSpPr>
          <p:nvPr>
            <p:ph type="sldNum" sz="quarter" idx="12"/>
          </p:nvPr>
        </p:nvSpPr>
        <p:spPr/>
        <p:txBody>
          <a:bodyPr/>
          <a:lstStyle/>
          <a:p>
            <a:fld id="{168253D1-080E-B340-9569-5B9343941D05}" type="slidenum">
              <a:rPr lang="de-DE" smtClean="0"/>
              <a:t>31</a:t>
            </a:fld>
            <a:endParaRPr lang="de-DE"/>
          </a:p>
        </p:txBody>
      </p:sp>
      <p:sp>
        <p:nvSpPr>
          <p:cNvPr id="9" name="Datumsplatzhalter 8">
            <a:extLst>
              <a:ext uri="{FF2B5EF4-FFF2-40B4-BE49-F238E27FC236}">
                <a16:creationId xmlns:a16="http://schemas.microsoft.com/office/drawing/2014/main" id="{0F032AE8-0F85-0D4F-A48B-931CE476E068}"/>
              </a:ext>
            </a:extLst>
          </p:cNvPr>
          <p:cNvSpPr>
            <a:spLocks noGrp="1"/>
          </p:cNvSpPr>
          <p:nvPr>
            <p:ph type="dt" sz="half" idx="10"/>
          </p:nvPr>
        </p:nvSpPr>
        <p:spPr/>
        <p:txBody>
          <a:bodyPr/>
          <a:lstStyle/>
          <a:p>
            <a:fld id="{037EF15B-76C6-EA41-BDC3-739D9252FA89}" type="datetime1">
              <a:rPr lang="de-DE" smtClean="0"/>
              <a:t>15.05.19</a:t>
            </a:fld>
            <a:endParaRPr lang="de-DE" dirty="0"/>
          </a:p>
        </p:txBody>
      </p:sp>
      <p:sp>
        <p:nvSpPr>
          <p:cNvPr id="10" name="Fußzeilenplatzhalter 9">
            <a:extLst>
              <a:ext uri="{FF2B5EF4-FFF2-40B4-BE49-F238E27FC236}">
                <a16:creationId xmlns:a16="http://schemas.microsoft.com/office/drawing/2014/main" id="{93384D7B-7196-A142-ABCC-591E5152EB68}"/>
              </a:ext>
            </a:extLst>
          </p:cNvPr>
          <p:cNvSpPr>
            <a:spLocks noGrp="1"/>
          </p:cNvSpPr>
          <p:nvPr>
            <p:ph type="ftr" sz="quarter" idx="11"/>
          </p:nvPr>
        </p:nvSpPr>
        <p:spPr>
          <a:xfrm>
            <a:off x="1103312" y="6438897"/>
            <a:ext cx="5714931" cy="304801"/>
          </a:xfrm>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61637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ADD45A3-2517-C94B-9FE6-FBEA291B7373}"/>
              </a:ext>
            </a:extLst>
          </p:cNvPr>
          <p:cNvSpPr txBox="1"/>
          <p:nvPr/>
        </p:nvSpPr>
        <p:spPr>
          <a:xfrm>
            <a:off x="3753051" y="2967335"/>
            <a:ext cx="4685898" cy="923330"/>
          </a:xfrm>
          <a:prstGeom prst="rect">
            <a:avLst/>
          </a:prstGeom>
          <a:noFill/>
        </p:spPr>
        <p:txBody>
          <a:bodyPr wrap="none" rtlCol="0">
            <a:spAutoFit/>
          </a:bodyPr>
          <a:lstStyle/>
          <a:p>
            <a:r>
              <a:rPr lang="de-DE" sz="5400" dirty="0"/>
              <a:t>Project </a:t>
            </a:r>
            <a:r>
              <a:rPr lang="de-DE" sz="5400" dirty="0" err="1"/>
              <a:t>Steps</a:t>
            </a:r>
            <a:r>
              <a:rPr lang="de-DE" sz="5400" dirty="0"/>
              <a:t> </a:t>
            </a:r>
          </a:p>
        </p:txBody>
      </p:sp>
      <p:pic>
        <p:nvPicPr>
          <p:cNvPr id="7" name="Grafik 6" descr="Zahnrad">
            <a:extLst>
              <a:ext uri="{FF2B5EF4-FFF2-40B4-BE49-F238E27FC236}">
                <a16:creationId xmlns:a16="http://schemas.microsoft.com/office/drawing/2014/main" id="{3DE93128-3B3E-564B-9282-2B43456C9B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535" y="1334395"/>
            <a:ext cx="2516372" cy="2516372"/>
          </a:xfrm>
          <a:prstGeom prst="rect">
            <a:avLst/>
          </a:prstGeom>
        </p:spPr>
      </p:pic>
      <p:pic>
        <p:nvPicPr>
          <p:cNvPr id="9" name="Grafik 8" descr="Zahnräder">
            <a:extLst>
              <a:ext uri="{FF2B5EF4-FFF2-40B4-BE49-F238E27FC236}">
                <a16:creationId xmlns:a16="http://schemas.microsoft.com/office/drawing/2014/main" id="{4FE1675D-0595-0745-B6D6-3912BCF06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8037" y="574158"/>
            <a:ext cx="2516372" cy="2516372"/>
          </a:xfrm>
          <a:prstGeom prst="rect">
            <a:avLst/>
          </a:prstGeom>
        </p:spPr>
      </p:pic>
      <p:pic>
        <p:nvPicPr>
          <p:cNvPr id="11" name="Grafik 10" descr="Kopf mit Zahnrädern">
            <a:extLst>
              <a:ext uri="{FF2B5EF4-FFF2-40B4-BE49-F238E27FC236}">
                <a16:creationId xmlns:a16="http://schemas.microsoft.com/office/drawing/2014/main" id="{CD575428-E0B1-AB4A-A6DA-5F236352C1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1730" y="4014084"/>
            <a:ext cx="2516372" cy="2516372"/>
          </a:xfrm>
          <a:prstGeom prst="rect">
            <a:avLst/>
          </a:prstGeom>
        </p:spPr>
      </p:pic>
      <p:sp>
        <p:nvSpPr>
          <p:cNvPr id="6" name="Foliennummernplatzhalter 5">
            <a:extLst>
              <a:ext uri="{FF2B5EF4-FFF2-40B4-BE49-F238E27FC236}">
                <a16:creationId xmlns:a16="http://schemas.microsoft.com/office/drawing/2014/main" id="{12EB7A21-3F9E-4A4B-BE6C-7646785828A5}"/>
              </a:ext>
            </a:extLst>
          </p:cNvPr>
          <p:cNvSpPr>
            <a:spLocks noGrp="1"/>
          </p:cNvSpPr>
          <p:nvPr>
            <p:ph type="sldNum" sz="quarter" idx="12"/>
          </p:nvPr>
        </p:nvSpPr>
        <p:spPr/>
        <p:txBody>
          <a:bodyPr/>
          <a:lstStyle/>
          <a:p>
            <a:fld id="{168253D1-080E-B340-9569-5B9343941D05}" type="slidenum">
              <a:rPr lang="de-DE" smtClean="0"/>
              <a:t>4</a:t>
            </a:fld>
            <a:endParaRPr lang="de-DE"/>
          </a:p>
        </p:txBody>
      </p:sp>
      <p:sp>
        <p:nvSpPr>
          <p:cNvPr id="8" name="Datumsplatzhalter 7">
            <a:extLst>
              <a:ext uri="{FF2B5EF4-FFF2-40B4-BE49-F238E27FC236}">
                <a16:creationId xmlns:a16="http://schemas.microsoft.com/office/drawing/2014/main" id="{D3D341D1-E132-D847-B5AA-0D62E971F072}"/>
              </a:ext>
            </a:extLst>
          </p:cNvPr>
          <p:cNvSpPr>
            <a:spLocks noGrp="1"/>
          </p:cNvSpPr>
          <p:nvPr>
            <p:ph type="dt" sz="half" idx="10"/>
          </p:nvPr>
        </p:nvSpPr>
        <p:spPr/>
        <p:txBody>
          <a:bodyPr/>
          <a:lstStyle/>
          <a:p>
            <a:fld id="{FEDFBFCA-EC7D-E642-BD6C-CFA97F1EDF47}" type="datetime1">
              <a:rPr lang="de-DE" smtClean="0"/>
              <a:t>15.05.19</a:t>
            </a:fld>
            <a:endParaRPr lang="de-DE"/>
          </a:p>
        </p:txBody>
      </p:sp>
      <p:sp>
        <p:nvSpPr>
          <p:cNvPr id="10" name="Fußzeilenplatzhalter 9">
            <a:extLst>
              <a:ext uri="{FF2B5EF4-FFF2-40B4-BE49-F238E27FC236}">
                <a16:creationId xmlns:a16="http://schemas.microsoft.com/office/drawing/2014/main" id="{943DC901-17E9-7C49-B7DB-116DFD6DE8D3}"/>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29237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B2AA85-6B6A-964A-B4A2-6CAB824414ED}"/>
              </a:ext>
            </a:extLst>
          </p:cNvPr>
          <p:cNvSpPr>
            <a:spLocks noGrp="1"/>
          </p:cNvSpPr>
          <p:nvPr>
            <p:ph type="title"/>
          </p:nvPr>
        </p:nvSpPr>
        <p:spPr>
          <a:xfrm>
            <a:off x="1331053" y="2429796"/>
            <a:ext cx="9404723" cy="1400530"/>
          </a:xfrm>
        </p:spPr>
        <p:txBody>
          <a:bodyPr/>
          <a:lstStyle/>
          <a:p>
            <a:pPr algn="ctr"/>
            <a:r>
              <a:rPr lang="de-DE" dirty="0" err="1"/>
              <a:t>Broad</a:t>
            </a:r>
            <a:r>
              <a:rPr lang="de-DE" dirty="0"/>
              <a:t> Analysis </a:t>
            </a:r>
          </a:p>
        </p:txBody>
      </p:sp>
      <p:sp>
        <p:nvSpPr>
          <p:cNvPr id="8" name="Titel 1">
            <a:extLst>
              <a:ext uri="{FF2B5EF4-FFF2-40B4-BE49-F238E27FC236}">
                <a16:creationId xmlns:a16="http://schemas.microsoft.com/office/drawing/2014/main" id="{80EEFB5B-8555-154A-87D1-68A99A39D79C}"/>
              </a:ext>
            </a:extLst>
          </p:cNvPr>
          <p:cNvSpPr txBox="1">
            <a:spLocks/>
          </p:cNvSpPr>
          <p:nvPr/>
        </p:nvSpPr>
        <p:spPr>
          <a:xfrm>
            <a:off x="874220"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de-DE" sz="3200" dirty="0"/>
          </a:p>
        </p:txBody>
      </p:sp>
      <p:sp>
        <p:nvSpPr>
          <p:cNvPr id="3" name="Rectangle 2">
            <a:extLst>
              <a:ext uri="{FF2B5EF4-FFF2-40B4-BE49-F238E27FC236}">
                <a16:creationId xmlns:a16="http://schemas.microsoft.com/office/drawing/2014/main" id="{9EA1C18D-7EFE-428A-BCFE-833F99CD30E7}"/>
              </a:ext>
            </a:extLst>
          </p:cNvPr>
          <p:cNvSpPr/>
          <p:nvPr/>
        </p:nvSpPr>
        <p:spPr>
          <a:xfrm>
            <a:off x="745879" y="1459522"/>
            <a:ext cx="3866747" cy="1754326"/>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6">
            <a:extLst>
              <a:ext uri="{FF2B5EF4-FFF2-40B4-BE49-F238E27FC236}">
                <a16:creationId xmlns:a16="http://schemas.microsoft.com/office/drawing/2014/main" id="{F00BD52E-235A-6547-97D9-23B77BF5E923}"/>
              </a:ext>
            </a:extLst>
          </p:cNvPr>
          <p:cNvSpPr/>
          <p:nvPr/>
        </p:nvSpPr>
        <p:spPr>
          <a:xfrm>
            <a:off x="3487583" y="3582476"/>
            <a:ext cx="5401056" cy="584775"/>
          </a:xfrm>
          <a:prstGeom prst="rect">
            <a:avLst/>
          </a:prstGeom>
        </p:spPr>
        <p:txBody>
          <a:bodyPr wrap="square">
            <a:spAutoFit/>
          </a:bodyPr>
          <a:lstStyle/>
          <a:p>
            <a:r>
              <a:rPr lang="de-DE" sz="1600" dirty="0" err="1"/>
              <a:t>Cell</a:t>
            </a:r>
            <a:r>
              <a:rPr lang="de-DE" sz="1600" dirty="0"/>
              <a:t> </a:t>
            </a:r>
            <a:r>
              <a:rPr lang="de-DE" sz="1600" dirty="0" err="1"/>
              <a:t>lines</a:t>
            </a:r>
            <a:r>
              <a:rPr lang="de-DE" sz="1600" dirty="0"/>
              <a:t> NCI-60</a:t>
            </a:r>
            <a:r>
              <a:rPr lang="en-US" sz="1600" dirty="0"/>
              <a:t>|</a:t>
            </a:r>
            <a:r>
              <a:rPr lang="de-DE" sz="1600" dirty="0"/>
              <a:t>15 </a:t>
            </a:r>
            <a:r>
              <a:rPr lang="de-DE" sz="1600" dirty="0" err="1"/>
              <a:t>anticancer</a:t>
            </a:r>
            <a:r>
              <a:rPr lang="de-DE" sz="1600" dirty="0"/>
              <a:t> </a:t>
            </a:r>
            <a:r>
              <a:rPr lang="de-DE" sz="1600" dirty="0" err="1"/>
              <a:t>agens</a:t>
            </a:r>
            <a:r>
              <a:rPr lang="en-US" sz="1600" dirty="0"/>
              <a:t>|</a:t>
            </a:r>
            <a:r>
              <a:rPr lang="de-DE" sz="1600" dirty="0"/>
              <a:t>12.704genes</a:t>
            </a:r>
          </a:p>
          <a:p>
            <a:endParaRPr lang="en-US" sz="1600" dirty="0"/>
          </a:p>
        </p:txBody>
      </p:sp>
      <p:sp>
        <p:nvSpPr>
          <p:cNvPr id="22" name="Titel 1">
            <a:extLst>
              <a:ext uri="{FF2B5EF4-FFF2-40B4-BE49-F238E27FC236}">
                <a16:creationId xmlns:a16="http://schemas.microsoft.com/office/drawing/2014/main" id="{FE02F907-8CB9-3848-99EA-7F76CF18698A}"/>
              </a:ext>
            </a:extLst>
          </p:cNvPr>
          <p:cNvSpPr txBox="1">
            <a:spLocks/>
          </p:cNvSpPr>
          <p:nvPr/>
        </p:nvSpPr>
        <p:spPr>
          <a:xfrm>
            <a:off x="1331052" y="309013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Different chemotherapy agents </a:t>
            </a:r>
            <a:br>
              <a:rPr lang="en-US" dirty="0">
                <a:latin typeface="Calibri" panose="020F0502020204030204" pitchFamily="34" charset="0"/>
                <a:ea typeface="Calibri" panose="020F0502020204030204" pitchFamily="34" charset="0"/>
                <a:cs typeface="Times New Roman" panose="02020603050405020304" pitchFamily="18" charset="0"/>
              </a:rPr>
            </a:br>
            <a:endParaRPr lang="de-DE" dirty="0"/>
          </a:p>
        </p:txBody>
      </p:sp>
      <p:sp>
        <p:nvSpPr>
          <p:cNvPr id="23" name="Foliennummernplatzhalter 22">
            <a:extLst>
              <a:ext uri="{FF2B5EF4-FFF2-40B4-BE49-F238E27FC236}">
                <a16:creationId xmlns:a16="http://schemas.microsoft.com/office/drawing/2014/main" id="{5A030AD1-08EC-124B-99AD-D06F41B43D0A}"/>
              </a:ext>
            </a:extLst>
          </p:cNvPr>
          <p:cNvSpPr>
            <a:spLocks noGrp="1"/>
          </p:cNvSpPr>
          <p:nvPr>
            <p:ph type="sldNum" sz="quarter" idx="12"/>
          </p:nvPr>
        </p:nvSpPr>
        <p:spPr/>
        <p:txBody>
          <a:bodyPr/>
          <a:lstStyle/>
          <a:p>
            <a:fld id="{168253D1-080E-B340-9569-5B9343941D05}" type="slidenum">
              <a:rPr lang="de-DE" smtClean="0"/>
              <a:t>5</a:t>
            </a:fld>
            <a:endParaRPr lang="de-DE"/>
          </a:p>
        </p:txBody>
      </p:sp>
      <p:sp>
        <p:nvSpPr>
          <p:cNvPr id="24" name="Datumsplatzhalter 23">
            <a:extLst>
              <a:ext uri="{FF2B5EF4-FFF2-40B4-BE49-F238E27FC236}">
                <a16:creationId xmlns:a16="http://schemas.microsoft.com/office/drawing/2014/main" id="{9D8009EF-E357-EE47-B097-85EF97708BA2}"/>
              </a:ext>
            </a:extLst>
          </p:cNvPr>
          <p:cNvSpPr>
            <a:spLocks noGrp="1"/>
          </p:cNvSpPr>
          <p:nvPr>
            <p:ph type="dt" sz="half" idx="10"/>
          </p:nvPr>
        </p:nvSpPr>
        <p:spPr/>
        <p:txBody>
          <a:bodyPr/>
          <a:lstStyle/>
          <a:p>
            <a:fld id="{99ABEBE6-E320-884F-B0F2-9B0C95E0EE70}" type="datetime1">
              <a:rPr lang="de-DE" smtClean="0"/>
              <a:t>15.05.19</a:t>
            </a:fld>
            <a:endParaRPr lang="de-DE"/>
          </a:p>
        </p:txBody>
      </p:sp>
      <p:sp>
        <p:nvSpPr>
          <p:cNvPr id="25" name="Fußzeilenplatzhalter 24">
            <a:extLst>
              <a:ext uri="{FF2B5EF4-FFF2-40B4-BE49-F238E27FC236}">
                <a16:creationId xmlns:a16="http://schemas.microsoft.com/office/drawing/2014/main" id="{EA5E4742-37F7-E64F-823B-493ACA1CC995}"/>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964938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quare divided in 4">
            <a:extLst>
              <a:ext uri="{FF2B5EF4-FFF2-40B4-BE49-F238E27FC236}">
                <a16:creationId xmlns:a16="http://schemas.microsoft.com/office/drawing/2014/main" id="{EBE9707A-BE13-46F9-B5DC-3B0C0B263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769" y="849199"/>
            <a:ext cx="4562474" cy="45624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6CBA0B3-032F-45DE-B945-400146542313}"/>
              </a:ext>
            </a:extLst>
          </p:cNvPr>
          <p:cNvSpPr txBox="1"/>
          <p:nvPr/>
        </p:nvSpPr>
        <p:spPr>
          <a:xfrm>
            <a:off x="3741431" y="464854"/>
            <a:ext cx="2546358" cy="646331"/>
          </a:xfrm>
          <a:prstGeom prst="rect">
            <a:avLst/>
          </a:prstGeom>
          <a:noFill/>
        </p:spPr>
        <p:txBody>
          <a:bodyPr wrap="square" rtlCol="0">
            <a:spAutoFit/>
          </a:bodyPr>
          <a:lstStyle/>
          <a:p>
            <a:r>
              <a:rPr lang="en-US" dirty="0">
                <a:latin typeface="Bahnschrift Light Condensed" panose="020B0502040204020203" pitchFamily="34" charset="0"/>
              </a:rPr>
              <a:t>a) Gene expression profiles</a:t>
            </a:r>
          </a:p>
        </p:txBody>
      </p:sp>
      <p:sp>
        <p:nvSpPr>
          <p:cNvPr id="18" name="TextBox 17">
            <a:extLst>
              <a:ext uri="{FF2B5EF4-FFF2-40B4-BE49-F238E27FC236}">
                <a16:creationId xmlns:a16="http://schemas.microsoft.com/office/drawing/2014/main" id="{A38927E2-3FA7-4119-9642-8F3E5E40F10B}"/>
              </a:ext>
            </a:extLst>
          </p:cNvPr>
          <p:cNvSpPr txBox="1"/>
          <p:nvPr/>
        </p:nvSpPr>
        <p:spPr>
          <a:xfrm>
            <a:off x="6039487" y="466149"/>
            <a:ext cx="2656114" cy="646331"/>
          </a:xfrm>
          <a:prstGeom prst="rect">
            <a:avLst/>
          </a:prstGeom>
          <a:noFill/>
        </p:spPr>
        <p:txBody>
          <a:bodyPr wrap="square" rtlCol="0">
            <a:spAutoFit/>
          </a:bodyPr>
          <a:lstStyle/>
          <a:p>
            <a:r>
              <a:rPr lang="en-US" dirty="0">
                <a:latin typeface="Bahnschrift Light Condensed" panose="020B0502040204020203" pitchFamily="34" charset="0"/>
              </a:rPr>
              <a:t>b) Space of gene expression</a:t>
            </a:r>
          </a:p>
        </p:txBody>
      </p:sp>
      <p:sp>
        <p:nvSpPr>
          <p:cNvPr id="19" name="TextBox 18">
            <a:extLst>
              <a:ext uri="{FF2B5EF4-FFF2-40B4-BE49-F238E27FC236}">
                <a16:creationId xmlns:a16="http://schemas.microsoft.com/office/drawing/2014/main" id="{7F01B797-A872-41CD-A653-878ECB7DFCCA}"/>
              </a:ext>
            </a:extLst>
          </p:cNvPr>
          <p:cNvSpPr txBox="1"/>
          <p:nvPr/>
        </p:nvSpPr>
        <p:spPr>
          <a:xfrm>
            <a:off x="3817758" y="5393401"/>
            <a:ext cx="2275248" cy="646331"/>
          </a:xfrm>
          <a:prstGeom prst="rect">
            <a:avLst/>
          </a:prstGeom>
          <a:noFill/>
        </p:spPr>
        <p:txBody>
          <a:bodyPr wrap="square" rtlCol="0">
            <a:spAutoFit/>
          </a:bodyPr>
          <a:lstStyle/>
          <a:p>
            <a:r>
              <a:rPr lang="en-US" dirty="0">
                <a:latin typeface="Bahnschrift Light Condensed" panose="020B0502040204020203" pitchFamily="34" charset="0"/>
              </a:rPr>
              <a:t>c) Individual gene expression signatures</a:t>
            </a:r>
          </a:p>
        </p:txBody>
      </p:sp>
      <p:sp>
        <p:nvSpPr>
          <p:cNvPr id="21" name="TextBox 20">
            <a:extLst>
              <a:ext uri="{FF2B5EF4-FFF2-40B4-BE49-F238E27FC236}">
                <a16:creationId xmlns:a16="http://schemas.microsoft.com/office/drawing/2014/main" id="{3A65ED9E-7AEA-4D1F-846C-540D542CF7F3}"/>
              </a:ext>
            </a:extLst>
          </p:cNvPr>
          <p:cNvSpPr txBox="1"/>
          <p:nvPr/>
        </p:nvSpPr>
        <p:spPr>
          <a:xfrm>
            <a:off x="6130910" y="5402424"/>
            <a:ext cx="2313151" cy="646331"/>
          </a:xfrm>
          <a:prstGeom prst="rect">
            <a:avLst/>
          </a:prstGeom>
          <a:noFill/>
        </p:spPr>
        <p:txBody>
          <a:bodyPr wrap="square" rtlCol="0">
            <a:spAutoFit/>
          </a:bodyPr>
          <a:lstStyle/>
          <a:p>
            <a:r>
              <a:rPr lang="en-US" dirty="0">
                <a:latin typeface="Bahnschrift Light Condensed" panose="020B0502040204020203" pitchFamily="34" charset="0"/>
              </a:rPr>
              <a:t>d) Exploratory analysis on the matrix of log2 FC</a:t>
            </a:r>
          </a:p>
        </p:txBody>
      </p:sp>
      <p:pic>
        <p:nvPicPr>
          <p:cNvPr id="4" name="Picture 3">
            <a:extLst>
              <a:ext uri="{FF2B5EF4-FFF2-40B4-BE49-F238E27FC236}">
                <a16:creationId xmlns:a16="http://schemas.microsoft.com/office/drawing/2014/main" id="{D24A12D5-8A54-479C-BA45-8640716A107C}"/>
              </a:ext>
            </a:extLst>
          </p:cNvPr>
          <p:cNvPicPr>
            <a:picLocks noChangeAspect="1"/>
          </p:cNvPicPr>
          <p:nvPr/>
        </p:nvPicPr>
        <p:blipFill>
          <a:blip r:embed="rId3"/>
          <a:stretch>
            <a:fillRect/>
          </a:stretch>
        </p:blipFill>
        <p:spPr>
          <a:xfrm>
            <a:off x="3817758" y="3123881"/>
            <a:ext cx="2275248" cy="2301509"/>
          </a:xfrm>
          <a:prstGeom prst="rect">
            <a:avLst/>
          </a:prstGeom>
        </p:spPr>
      </p:pic>
      <p:pic>
        <p:nvPicPr>
          <p:cNvPr id="6" name="Picture 5">
            <a:extLst>
              <a:ext uri="{FF2B5EF4-FFF2-40B4-BE49-F238E27FC236}">
                <a16:creationId xmlns:a16="http://schemas.microsoft.com/office/drawing/2014/main" id="{1CF26730-E46C-4A79-98C8-99CCE2B52D34}"/>
              </a:ext>
            </a:extLst>
          </p:cNvPr>
          <p:cNvPicPr>
            <a:picLocks noChangeAspect="1"/>
          </p:cNvPicPr>
          <p:nvPr/>
        </p:nvPicPr>
        <p:blipFill>
          <a:blip r:embed="rId4"/>
          <a:stretch>
            <a:fillRect/>
          </a:stretch>
        </p:blipFill>
        <p:spPr>
          <a:xfrm>
            <a:off x="6130910" y="835481"/>
            <a:ext cx="2243334" cy="2288400"/>
          </a:xfrm>
          <a:prstGeom prst="rect">
            <a:avLst/>
          </a:prstGeom>
        </p:spPr>
      </p:pic>
      <p:pic>
        <p:nvPicPr>
          <p:cNvPr id="11" name="Picture 10">
            <a:extLst>
              <a:ext uri="{FF2B5EF4-FFF2-40B4-BE49-F238E27FC236}">
                <a16:creationId xmlns:a16="http://schemas.microsoft.com/office/drawing/2014/main" id="{5996B7A0-F945-439C-86F0-E42B9E71FFA8}"/>
              </a:ext>
            </a:extLst>
          </p:cNvPr>
          <p:cNvPicPr>
            <a:picLocks noChangeAspect="1"/>
          </p:cNvPicPr>
          <p:nvPr/>
        </p:nvPicPr>
        <p:blipFill>
          <a:blip r:embed="rId5"/>
          <a:stretch>
            <a:fillRect/>
          </a:stretch>
        </p:blipFill>
        <p:spPr>
          <a:xfrm>
            <a:off x="6093006" y="3123881"/>
            <a:ext cx="2287225" cy="2304100"/>
          </a:xfrm>
          <a:prstGeom prst="rect">
            <a:avLst/>
          </a:prstGeom>
        </p:spPr>
      </p:pic>
      <p:pic>
        <p:nvPicPr>
          <p:cNvPr id="12" name="Picture 11">
            <a:extLst>
              <a:ext uri="{FF2B5EF4-FFF2-40B4-BE49-F238E27FC236}">
                <a16:creationId xmlns:a16="http://schemas.microsoft.com/office/drawing/2014/main" id="{151A4147-F476-4FD5-BFC3-D602A115591D}"/>
              </a:ext>
            </a:extLst>
          </p:cNvPr>
          <p:cNvPicPr>
            <a:picLocks noChangeAspect="1"/>
          </p:cNvPicPr>
          <p:nvPr/>
        </p:nvPicPr>
        <p:blipFill>
          <a:blip r:embed="rId6"/>
          <a:stretch>
            <a:fillRect/>
          </a:stretch>
        </p:blipFill>
        <p:spPr>
          <a:xfrm>
            <a:off x="3817758" y="840740"/>
            <a:ext cx="2313152" cy="2283141"/>
          </a:xfrm>
          <a:prstGeom prst="rect">
            <a:avLst/>
          </a:prstGeom>
        </p:spPr>
      </p:pic>
      <p:sp>
        <p:nvSpPr>
          <p:cNvPr id="13" name="Rectangle 12">
            <a:extLst>
              <a:ext uri="{FF2B5EF4-FFF2-40B4-BE49-F238E27FC236}">
                <a16:creationId xmlns:a16="http://schemas.microsoft.com/office/drawing/2014/main" id="{3A0CBBC3-7C34-4749-BEA8-AAA1A4E7C515}"/>
              </a:ext>
            </a:extLst>
          </p:cNvPr>
          <p:cNvSpPr/>
          <p:nvPr/>
        </p:nvSpPr>
        <p:spPr>
          <a:xfrm>
            <a:off x="3811769" y="832890"/>
            <a:ext cx="4568462" cy="4592499"/>
          </a:xfrm>
          <a:prstGeom prst="rect">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4B086CD-C8B7-4A77-972C-4D5676C927B8}"/>
              </a:ext>
            </a:extLst>
          </p:cNvPr>
          <p:cNvCxnSpPr>
            <a:cxnSpLocks/>
            <a:stCxn id="13" idx="0"/>
            <a:endCxn id="13" idx="2"/>
          </p:cNvCxnSpPr>
          <p:nvPr/>
        </p:nvCxnSpPr>
        <p:spPr>
          <a:xfrm>
            <a:off x="6096000" y="832890"/>
            <a:ext cx="0" cy="4592499"/>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5C494C-C6E4-4D5D-AC99-913D6DDBF343}"/>
              </a:ext>
            </a:extLst>
          </p:cNvPr>
          <p:cNvCxnSpPr>
            <a:stCxn id="13" idx="1"/>
            <a:endCxn id="13" idx="3"/>
          </p:cNvCxnSpPr>
          <p:nvPr/>
        </p:nvCxnSpPr>
        <p:spPr>
          <a:xfrm>
            <a:off x="3811769" y="3129140"/>
            <a:ext cx="4568462"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Foliennummernplatzhalter 21">
            <a:extLst>
              <a:ext uri="{FF2B5EF4-FFF2-40B4-BE49-F238E27FC236}">
                <a16:creationId xmlns:a16="http://schemas.microsoft.com/office/drawing/2014/main" id="{9B939844-9B57-EE4D-ADEF-A5BD93C9877F}"/>
              </a:ext>
            </a:extLst>
          </p:cNvPr>
          <p:cNvSpPr>
            <a:spLocks noGrp="1"/>
          </p:cNvSpPr>
          <p:nvPr>
            <p:ph type="sldNum" sz="quarter" idx="12"/>
          </p:nvPr>
        </p:nvSpPr>
        <p:spPr/>
        <p:txBody>
          <a:bodyPr/>
          <a:lstStyle/>
          <a:p>
            <a:fld id="{168253D1-080E-B340-9569-5B9343941D05}" type="slidenum">
              <a:rPr lang="de-DE" smtClean="0"/>
              <a:t>6</a:t>
            </a:fld>
            <a:endParaRPr lang="de-DE"/>
          </a:p>
        </p:txBody>
      </p:sp>
      <p:sp>
        <p:nvSpPr>
          <p:cNvPr id="23" name="Datumsplatzhalter 22">
            <a:extLst>
              <a:ext uri="{FF2B5EF4-FFF2-40B4-BE49-F238E27FC236}">
                <a16:creationId xmlns:a16="http://schemas.microsoft.com/office/drawing/2014/main" id="{40E9A215-BFDD-C040-AB09-0373C813B294}"/>
              </a:ext>
            </a:extLst>
          </p:cNvPr>
          <p:cNvSpPr>
            <a:spLocks noGrp="1"/>
          </p:cNvSpPr>
          <p:nvPr>
            <p:ph type="dt" sz="half" idx="10"/>
          </p:nvPr>
        </p:nvSpPr>
        <p:spPr/>
        <p:txBody>
          <a:bodyPr/>
          <a:lstStyle/>
          <a:p>
            <a:fld id="{9CDD574A-2981-A14F-B91F-1F80AC2501E1}" type="datetime1">
              <a:rPr lang="de-DE" smtClean="0"/>
              <a:t>15.05.19</a:t>
            </a:fld>
            <a:endParaRPr lang="de-DE"/>
          </a:p>
        </p:txBody>
      </p:sp>
      <p:sp>
        <p:nvSpPr>
          <p:cNvPr id="24" name="Fußzeilenplatzhalter 23">
            <a:extLst>
              <a:ext uri="{FF2B5EF4-FFF2-40B4-BE49-F238E27FC236}">
                <a16:creationId xmlns:a16="http://schemas.microsoft.com/office/drawing/2014/main" id="{B435AA5E-8D0C-D546-A0A2-1F5D7F492054}"/>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07324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15825216-5FF0-0245-B72F-E9A3C811DA7E}"/>
              </a:ext>
            </a:extLst>
          </p:cNvPr>
          <p:cNvGrpSpPr/>
          <p:nvPr/>
        </p:nvGrpSpPr>
        <p:grpSpPr>
          <a:xfrm>
            <a:off x="2062462" y="295729"/>
            <a:ext cx="8067075" cy="5968654"/>
            <a:chOff x="7917902" y="3052953"/>
            <a:chExt cx="5163437" cy="3771853"/>
          </a:xfrm>
        </p:grpSpPr>
        <p:grpSp>
          <p:nvGrpSpPr>
            <p:cNvPr id="12" name="Gruppieren 11">
              <a:extLst>
                <a:ext uri="{FF2B5EF4-FFF2-40B4-BE49-F238E27FC236}">
                  <a16:creationId xmlns:a16="http://schemas.microsoft.com/office/drawing/2014/main" id="{5676B205-83F3-E34F-BDBC-EA436AA23C68}"/>
                </a:ext>
              </a:extLst>
            </p:cNvPr>
            <p:cNvGrpSpPr/>
            <p:nvPr/>
          </p:nvGrpSpPr>
          <p:grpSpPr>
            <a:xfrm>
              <a:off x="7917902" y="3052953"/>
              <a:ext cx="5163437" cy="3771853"/>
              <a:chOff x="8301038" y="3052953"/>
              <a:chExt cx="5163437" cy="3771853"/>
            </a:xfrm>
          </p:grpSpPr>
          <p:pic>
            <p:nvPicPr>
              <p:cNvPr id="14" name="Grafik 13" descr="Hinweisschild">
                <a:extLst>
                  <a:ext uri="{FF2B5EF4-FFF2-40B4-BE49-F238E27FC236}">
                    <a16:creationId xmlns:a16="http://schemas.microsoft.com/office/drawing/2014/main" id="{5D285C52-6172-2A44-8C2A-F7C7070FD42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6951"/>
              <a:stretch/>
            </p:blipFill>
            <p:spPr>
              <a:xfrm>
                <a:off x="8301038" y="3052953"/>
                <a:ext cx="5163437" cy="3771853"/>
              </a:xfrm>
              <a:prstGeom prst="rect">
                <a:avLst/>
              </a:prstGeom>
            </p:spPr>
          </p:pic>
          <p:sp>
            <p:nvSpPr>
              <p:cNvPr id="15" name="Textfeld 14">
                <a:extLst>
                  <a:ext uri="{FF2B5EF4-FFF2-40B4-BE49-F238E27FC236}">
                    <a16:creationId xmlns:a16="http://schemas.microsoft.com/office/drawing/2014/main" id="{8A8FAD1D-31E3-464A-AA4B-91F16F22BFC5}"/>
                  </a:ext>
                </a:extLst>
              </p:cNvPr>
              <p:cNvSpPr txBox="1"/>
              <p:nvPr/>
            </p:nvSpPr>
            <p:spPr>
              <a:xfrm>
                <a:off x="9367043" y="4471988"/>
                <a:ext cx="2801940" cy="492443"/>
              </a:xfrm>
              <a:prstGeom prst="rect">
                <a:avLst/>
              </a:prstGeom>
              <a:noFill/>
            </p:spPr>
            <p:txBody>
              <a:bodyPr wrap="square" rtlCol="0">
                <a:spAutoFit/>
              </a:bodyPr>
              <a:lstStyle/>
              <a:p>
                <a:pPr algn="ctr"/>
                <a:endParaRPr lang="de-DE" sz="2600" dirty="0"/>
              </a:p>
            </p:txBody>
          </p:sp>
        </p:grpSp>
        <p:sp>
          <p:nvSpPr>
            <p:cNvPr id="13" name="Textfeld 12">
              <a:extLst>
                <a:ext uri="{FF2B5EF4-FFF2-40B4-BE49-F238E27FC236}">
                  <a16:creationId xmlns:a16="http://schemas.microsoft.com/office/drawing/2014/main" id="{887F0206-F3D1-C14A-A207-EA2F4B7C6607}"/>
                </a:ext>
              </a:extLst>
            </p:cNvPr>
            <p:cNvSpPr txBox="1"/>
            <p:nvPr/>
          </p:nvSpPr>
          <p:spPr>
            <a:xfrm>
              <a:off x="9218080" y="4350210"/>
              <a:ext cx="2563080" cy="1458731"/>
            </a:xfrm>
            <a:prstGeom prst="rect">
              <a:avLst/>
            </a:prstGeom>
            <a:noFill/>
          </p:spPr>
          <p:txBody>
            <a:bodyPr wrap="square" rtlCol="0">
              <a:spAutoFit/>
            </a:bodyPr>
            <a:lstStyle/>
            <a:p>
              <a:pPr algn="ctr"/>
              <a:r>
                <a:rPr lang="de-DE" sz="4800" dirty="0"/>
                <a:t>Gene </a:t>
              </a:r>
              <a:r>
                <a:rPr lang="de-DE" sz="4800" dirty="0" err="1"/>
                <a:t>expression</a:t>
              </a:r>
              <a:r>
                <a:rPr lang="de-DE" sz="4800" dirty="0"/>
                <a:t> </a:t>
              </a:r>
              <a:r>
                <a:rPr lang="de-DE" sz="4800" dirty="0" err="1"/>
                <a:t>profiles</a:t>
              </a:r>
              <a:endParaRPr lang="de-DE" sz="4800" dirty="0"/>
            </a:p>
          </p:txBody>
        </p:sp>
      </p:grpSp>
      <p:sp>
        <p:nvSpPr>
          <p:cNvPr id="5" name="Foliennummernplatzhalter 4">
            <a:extLst>
              <a:ext uri="{FF2B5EF4-FFF2-40B4-BE49-F238E27FC236}">
                <a16:creationId xmlns:a16="http://schemas.microsoft.com/office/drawing/2014/main" id="{1FDB4587-EB27-3241-967C-60699A370EAB}"/>
              </a:ext>
            </a:extLst>
          </p:cNvPr>
          <p:cNvSpPr>
            <a:spLocks noGrp="1"/>
          </p:cNvSpPr>
          <p:nvPr>
            <p:ph type="sldNum" sz="quarter" idx="12"/>
          </p:nvPr>
        </p:nvSpPr>
        <p:spPr/>
        <p:txBody>
          <a:bodyPr/>
          <a:lstStyle/>
          <a:p>
            <a:fld id="{168253D1-080E-B340-9569-5B9343941D05}" type="slidenum">
              <a:rPr lang="de-DE" smtClean="0"/>
              <a:t>7</a:t>
            </a:fld>
            <a:endParaRPr lang="de-DE"/>
          </a:p>
        </p:txBody>
      </p:sp>
      <p:sp>
        <p:nvSpPr>
          <p:cNvPr id="6" name="Datumsplatzhalter 5">
            <a:extLst>
              <a:ext uri="{FF2B5EF4-FFF2-40B4-BE49-F238E27FC236}">
                <a16:creationId xmlns:a16="http://schemas.microsoft.com/office/drawing/2014/main" id="{36BCA620-0E89-5F43-A459-ABCE9074C971}"/>
              </a:ext>
            </a:extLst>
          </p:cNvPr>
          <p:cNvSpPr>
            <a:spLocks noGrp="1"/>
          </p:cNvSpPr>
          <p:nvPr>
            <p:ph type="dt" sz="half" idx="10"/>
          </p:nvPr>
        </p:nvSpPr>
        <p:spPr/>
        <p:txBody>
          <a:bodyPr/>
          <a:lstStyle/>
          <a:p>
            <a:fld id="{CA5D4CA5-A49A-6242-9E21-FE3FAF659EF5}" type="datetime1">
              <a:rPr lang="de-DE" smtClean="0"/>
              <a:t>15.05.19</a:t>
            </a:fld>
            <a:endParaRPr lang="de-DE"/>
          </a:p>
        </p:txBody>
      </p:sp>
      <p:sp>
        <p:nvSpPr>
          <p:cNvPr id="7" name="Fußzeilenplatzhalter 6">
            <a:extLst>
              <a:ext uri="{FF2B5EF4-FFF2-40B4-BE49-F238E27FC236}">
                <a16:creationId xmlns:a16="http://schemas.microsoft.com/office/drawing/2014/main" id="{6291E6B6-036B-6F48-8A49-3EA129823A5F}"/>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747798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B2AA85-6B6A-964A-B4A2-6CAB824414ED}"/>
              </a:ext>
            </a:extLst>
          </p:cNvPr>
          <p:cNvSpPr>
            <a:spLocks noGrp="1"/>
          </p:cNvSpPr>
          <p:nvPr>
            <p:ph type="title"/>
          </p:nvPr>
        </p:nvSpPr>
        <p:spPr>
          <a:xfrm>
            <a:off x="1331053" y="2429796"/>
            <a:ext cx="9404723" cy="1400530"/>
          </a:xfrm>
        </p:spPr>
        <p:txBody>
          <a:bodyPr/>
          <a:lstStyle/>
          <a:p>
            <a:pPr algn="ctr"/>
            <a:r>
              <a:rPr lang="de-DE" dirty="0" err="1"/>
              <a:t>Specific</a:t>
            </a:r>
            <a:r>
              <a:rPr lang="de-DE" dirty="0"/>
              <a:t> </a:t>
            </a:r>
            <a:r>
              <a:rPr lang="de-DE" dirty="0" err="1"/>
              <a:t>analysis</a:t>
            </a:r>
            <a:r>
              <a:rPr lang="de-DE" dirty="0"/>
              <a:t> </a:t>
            </a:r>
            <a:br>
              <a:rPr lang="de-DE" dirty="0"/>
            </a:br>
            <a:endParaRPr lang="de-DE" dirty="0"/>
          </a:p>
        </p:txBody>
      </p:sp>
      <p:sp>
        <p:nvSpPr>
          <p:cNvPr id="8" name="Titel 1">
            <a:extLst>
              <a:ext uri="{FF2B5EF4-FFF2-40B4-BE49-F238E27FC236}">
                <a16:creationId xmlns:a16="http://schemas.microsoft.com/office/drawing/2014/main" id="{80EEFB5B-8555-154A-87D1-68A99A39D79C}"/>
              </a:ext>
            </a:extLst>
          </p:cNvPr>
          <p:cNvSpPr txBox="1">
            <a:spLocks/>
          </p:cNvSpPr>
          <p:nvPr/>
        </p:nvSpPr>
        <p:spPr>
          <a:xfrm>
            <a:off x="874220"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de-DE" sz="3200" dirty="0"/>
          </a:p>
        </p:txBody>
      </p:sp>
      <p:sp>
        <p:nvSpPr>
          <p:cNvPr id="3" name="Rectangle 2">
            <a:extLst>
              <a:ext uri="{FF2B5EF4-FFF2-40B4-BE49-F238E27FC236}">
                <a16:creationId xmlns:a16="http://schemas.microsoft.com/office/drawing/2014/main" id="{9EA1C18D-7EFE-428A-BCFE-833F99CD30E7}"/>
              </a:ext>
            </a:extLst>
          </p:cNvPr>
          <p:cNvSpPr/>
          <p:nvPr/>
        </p:nvSpPr>
        <p:spPr>
          <a:xfrm>
            <a:off x="745879" y="1459522"/>
            <a:ext cx="3866747" cy="1754326"/>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Titel 1">
            <a:extLst>
              <a:ext uri="{FF2B5EF4-FFF2-40B4-BE49-F238E27FC236}">
                <a16:creationId xmlns:a16="http://schemas.microsoft.com/office/drawing/2014/main" id="{302A4927-49EC-4EE3-AEF3-72894BD2367B}"/>
              </a:ext>
            </a:extLst>
          </p:cNvPr>
          <p:cNvSpPr txBox="1">
            <a:spLocks/>
          </p:cNvSpPr>
          <p:nvPr/>
        </p:nvSpPr>
        <p:spPr>
          <a:xfrm>
            <a:off x="1331050" y="3130061"/>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err="1">
                <a:solidFill>
                  <a:schemeClr val="tx2">
                    <a:lumMod val="60000"/>
                    <a:lumOff val="40000"/>
                  </a:schemeClr>
                </a:solidFill>
                <a:latin typeface="Calibri" panose="020F0502020204030204" pitchFamily="34" charset="0"/>
                <a:cs typeface="Times New Roman" panose="02020603050405020304" pitchFamily="18" charset="0"/>
              </a:rPr>
              <a:t>Vorinostat</a:t>
            </a:r>
            <a:r>
              <a:rPr lang="en-US" sz="2800" dirty="0">
                <a:solidFill>
                  <a:schemeClr val="tx2">
                    <a:lumMod val="60000"/>
                    <a:lumOff val="40000"/>
                  </a:schemeClr>
                </a:solidFill>
                <a:latin typeface="Calibri" panose="020F0502020204030204" pitchFamily="34" charset="0"/>
                <a:cs typeface="Times New Roman" panose="02020603050405020304" pitchFamily="18" charset="0"/>
              </a:rPr>
              <a:t> as a </a:t>
            </a:r>
            <a:r>
              <a:rPr lang="en-US" sz="28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chemotherapy agent </a:t>
            </a:r>
            <a:br>
              <a:rPr lang="en-US" dirty="0">
                <a:latin typeface="Calibri" panose="020F0502020204030204" pitchFamily="34" charset="0"/>
                <a:ea typeface="Calibri" panose="020F0502020204030204" pitchFamily="34" charset="0"/>
                <a:cs typeface="Times New Roman" panose="02020603050405020304" pitchFamily="18" charset="0"/>
              </a:rPr>
            </a:br>
            <a:endParaRPr lang="de-DE" dirty="0"/>
          </a:p>
        </p:txBody>
      </p:sp>
      <p:sp>
        <p:nvSpPr>
          <p:cNvPr id="7" name="Rectangle 6">
            <a:extLst>
              <a:ext uri="{FF2B5EF4-FFF2-40B4-BE49-F238E27FC236}">
                <a16:creationId xmlns:a16="http://schemas.microsoft.com/office/drawing/2014/main" id="{92D0DB00-CAAA-4A7D-B093-1113D539D228}"/>
              </a:ext>
            </a:extLst>
          </p:cNvPr>
          <p:cNvSpPr/>
          <p:nvPr/>
        </p:nvSpPr>
        <p:spPr>
          <a:xfrm>
            <a:off x="1397438" y="3605730"/>
            <a:ext cx="9397124" cy="338554"/>
          </a:xfrm>
          <a:prstGeom prst="rect">
            <a:avLst/>
          </a:prstGeom>
        </p:spPr>
        <p:txBody>
          <a:bodyPr wrap="none">
            <a:spAutoFit/>
          </a:bodyPr>
          <a:lstStyle/>
          <a:p>
            <a:r>
              <a:rPr lang="en-US" sz="1600" dirty="0"/>
              <a:t>NIH LINCS Program| NCI Transcriptional Pharmacodynamics Workbench | CCLE data portal </a:t>
            </a:r>
          </a:p>
        </p:txBody>
      </p:sp>
      <p:sp>
        <p:nvSpPr>
          <p:cNvPr id="14" name="Foliennummernplatzhalter 13">
            <a:extLst>
              <a:ext uri="{FF2B5EF4-FFF2-40B4-BE49-F238E27FC236}">
                <a16:creationId xmlns:a16="http://schemas.microsoft.com/office/drawing/2014/main" id="{1EEE4D73-22C0-ED45-B914-4E00CE3D1385}"/>
              </a:ext>
            </a:extLst>
          </p:cNvPr>
          <p:cNvSpPr>
            <a:spLocks noGrp="1"/>
          </p:cNvSpPr>
          <p:nvPr>
            <p:ph type="sldNum" sz="quarter" idx="12"/>
          </p:nvPr>
        </p:nvSpPr>
        <p:spPr/>
        <p:txBody>
          <a:bodyPr/>
          <a:lstStyle/>
          <a:p>
            <a:fld id="{168253D1-080E-B340-9569-5B9343941D05}" type="slidenum">
              <a:rPr lang="de-DE" smtClean="0"/>
              <a:t>8</a:t>
            </a:fld>
            <a:endParaRPr lang="de-DE"/>
          </a:p>
        </p:txBody>
      </p:sp>
      <p:sp>
        <p:nvSpPr>
          <p:cNvPr id="15" name="Datumsplatzhalter 14">
            <a:extLst>
              <a:ext uri="{FF2B5EF4-FFF2-40B4-BE49-F238E27FC236}">
                <a16:creationId xmlns:a16="http://schemas.microsoft.com/office/drawing/2014/main" id="{AEE400B0-C110-0C4E-A9A6-964EFB594337}"/>
              </a:ext>
            </a:extLst>
          </p:cNvPr>
          <p:cNvSpPr>
            <a:spLocks noGrp="1"/>
          </p:cNvSpPr>
          <p:nvPr>
            <p:ph type="dt" sz="half" idx="10"/>
          </p:nvPr>
        </p:nvSpPr>
        <p:spPr/>
        <p:txBody>
          <a:bodyPr/>
          <a:lstStyle/>
          <a:p>
            <a:fld id="{582B8A41-6B02-AC44-B13D-59A0EE1D9F8E}" type="datetime1">
              <a:rPr lang="de-DE" smtClean="0"/>
              <a:t>15.05.19</a:t>
            </a:fld>
            <a:endParaRPr lang="de-DE"/>
          </a:p>
        </p:txBody>
      </p:sp>
      <p:sp>
        <p:nvSpPr>
          <p:cNvPr id="16" name="Fußzeilenplatzhalter 15">
            <a:extLst>
              <a:ext uri="{FF2B5EF4-FFF2-40B4-BE49-F238E27FC236}">
                <a16:creationId xmlns:a16="http://schemas.microsoft.com/office/drawing/2014/main" id="{C7C5669B-6E3C-F543-ACAB-CC3FC4FA94C8}"/>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3289970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80EEFB5B-8555-154A-87D1-68A99A39D79C}"/>
              </a:ext>
            </a:extLst>
          </p:cNvPr>
          <p:cNvSpPr txBox="1">
            <a:spLocks/>
          </p:cNvSpPr>
          <p:nvPr/>
        </p:nvSpPr>
        <p:spPr>
          <a:xfrm>
            <a:off x="874220"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de-DE" sz="3200" dirty="0"/>
          </a:p>
        </p:txBody>
      </p:sp>
      <p:sp>
        <p:nvSpPr>
          <p:cNvPr id="6" name="Rectangle 5">
            <a:extLst>
              <a:ext uri="{FF2B5EF4-FFF2-40B4-BE49-F238E27FC236}">
                <a16:creationId xmlns:a16="http://schemas.microsoft.com/office/drawing/2014/main" id="{C389D47A-3178-47C2-94A0-A04E66DA9EBC}"/>
              </a:ext>
            </a:extLst>
          </p:cNvPr>
          <p:cNvSpPr/>
          <p:nvPr/>
        </p:nvSpPr>
        <p:spPr>
          <a:xfrm>
            <a:off x="1230085" y="6066950"/>
            <a:ext cx="7310421" cy="246221"/>
          </a:xfrm>
          <a:prstGeom prst="rect">
            <a:avLst/>
          </a:prstGeom>
        </p:spPr>
        <p:txBody>
          <a:bodyPr wrap="square">
            <a:spAutoFit/>
          </a:bodyPr>
          <a:lstStyle/>
          <a:p>
            <a:r>
              <a:rPr lang="en-US" sz="1000" dirty="0" err="1">
                <a:solidFill>
                  <a:schemeClr val="bg1">
                    <a:lumMod val="65000"/>
                  </a:schemeClr>
                </a:solidFill>
              </a:rPr>
              <a:t>www.maayanlab.net</a:t>
            </a:r>
            <a:endParaRPr lang="en-US" sz="1000" dirty="0">
              <a:solidFill>
                <a:schemeClr val="bg1">
                  <a:lumMod val="65000"/>
                </a:schemeClr>
              </a:solidFill>
            </a:endParaRPr>
          </a:p>
        </p:txBody>
      </p:sp>
      <p:sp>
        <p:nvSpPr>
          <p:cNvPr id="16" name="Rectangle 15">
            <a:extLst>
              <a:ext uri="{FF2B5EF4-FFF2-40B4-BE49-F238E27FC236}">
                <a16:creationId xmlns:a16="http://schemas.microsoft.com/office/drawing/2014/main" id="{FB380F9B-3B8D-4716-99CC-5B1F56320E4D}"/>
              </a:ext>
            </a:extLst>
          </p:cNvPr>
          <p:cNvSpPr/>
          <p:nvPr/>
        </p:nvSpPr>
        <p:spPr>
          <a:xfrm>
            <a:off x="10436185" y="-3812"/>
            <a:ext cx="670907" cy="1155940"/>
          </a:xfrm>
          <a:prstGeom prst="rect">
            <a:avLst/>
          </a:prstGeom>
          <a:solidFill>
            <a:srgbClr val="3494B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el 1">
            <a:extLst>
              <a:ext uri="{FF2B5EF4-FFF2-40B4-BE49-F238E27FC236}">
                <a16:creationId xmlns:a16="http://schemas.microsoft.com/office/drawing/2014/main" id="{7DD30C72-033D-4880-AD23-95011F78D0D3}"/>
              </a:ext>
            </a:extLst>
          </p:cNvPr>
          <p:cNvSpPr txBox="1">
            <a:spLocks/>
          </p:cNvSpPr>
          <p:nvPr/>
        </p:nvSpPr>
        <p:spPr>
          <a:xfrm>
            <a:off x="281729" y="295729"/>
            <a:ext cx="9578708"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2">
                    <a:lumMod val="75000"/>
                  </a:schemeClr>
                </a:solidFill>
              </a:rPr>
              <a:t>DATA ENRICHMENT</a:t>
            </a:r>
          </a:p>
          <a:p>
            <a:r>
              <a:rPr lang="de-DE" sz="1600" dirty="0">
                <a:solidFill>
                  <a:schemeClr val="tx2">
                    <a:lumMod val="60000"/>
                    <a:lumOff val="40000"/>
                  </a:schemeClr>
                </a:solidFill>
              </a:rPr>
              <a:t>Main </a:t>
            </a:r>
            <a:r>
              <a:rPr lang="de-DE" sz="1600" dirty="0" err="1">
                <a:solidFill>
                  <a:schemeClr val="tx2">
                    <a:lumMod val="60000"/>
                    <a:lumOff val="40000"/>
                  </a:schemeClr>
                </a:solidFill>
              </a:rPr>
              <a:t>factors</a:t>
            </a:r>
            <a:r>
              <a:rPr lang="de-DE" sz="1600" dirty="0">
                <a:solidFill>
                  <a:schemeClr val="tx2">
                    <a:lumMod val="60000"/>
                    <a:lumOff val="40000"/>
                  </a:schemeClr>
                </a:solidFill>
              </a:rPr>
              <a:t> </a:t>
            </a:r>
            <a:r>
              <a:rPr lang="de-DE" sz="1600" dirty="0" err="1">
                <a:solidFill>
                  <a:schemeClr val="tx2">
                    <a:lumMod val="60000"/>
                    <a:lumOff val="40000"/>
                  </a:schemeClr>
                </a:solidFill>
              </a:rPr>
              <a:t>driving</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de-DE" sz="1600" dirty="0" err="1">
                <a:solidFill>
                  <a:schemeClr val="tx2">
                    <a:lumMod val="60000"/>
                    <a:lumOff val="40000"/>
                  </a:schemeClr>
                </a:solidFill>
              </a:rPr>
              <a:t>sensitivity</a:t>
            </a:r>
            <a:r>
              <a:rPr lang="de-DE" sz="1600" dirty="0">
                <a:solidFill>
                  <a:schemeClr val="tx2">
                    <a:lumMod val="60000"/>
                    <a:lumOff val="40000"/>
                  </a:schemeClr>
                </a:solidFill>
              </a:rPr>
              <a:t> and </a:t>
            </a:r>
            <a:r>
              <a:rPr lang="de-DE" sz="1600" dirty="0" err="1">
                <a:solidFill>
                  <a:schemeClr val="tx2">
                    <a:lumMod val="60000"/>
                    <a:lumOff val="40000"/>
                  </a:schemeClr>
                </a:solidFill>
              </a:rPr>
              <a:t>collection</a:t>
            </a:r>
            <a:r>
              <a:rPr lang="de-DE" sz="1600" dirty="0">
                <a:solidFill>
                  <a:schemeClr val="tx2">
                    <a:lumMod val="60000"/>
                    <a:lumOff val="40000"/>
                  </a:schemeClr>
                </a:solidFill>
              </a:rPr>
              <a:t> </a:t>
            </a:r>
            <a:r>
              <a:rPr lang="de-DE" sz="1600" dirty="0" err="1">
                <a:solidFill>
                  <a:schemeClr val="tx2">
                    <a:lumMod val="60000"/>
                    <a:lumOff val="40000"/>
                  </a:schemeClr>
                </a:solidFill>
              </a:rPr>
              <a:t>of</a:t>
            </a:r>
            <a:r>
              <a:rPr lang="de-DE" sz="1600" dirty="0">
                <a:solidFill>
                  <a:schemeClr val="tx2">
                    <a:lumMod val="60000"/>
                    <a:lumOff val="40000"/>
                  </a:schemeClr>
                </a:solidFill>
              </a:rPr>
              <a:t> </a:t>
            </a:r>
            <a:r>
              <a:rPr lang="de-DE" sz="1600" dirty="0" err="1">
                <a:solidFill>
                  <a:schemeClr val="tx2">
                    <a:lumMod val="60000"/>
                    <a:lumOff val="40000"/>
                  </a:schemeClr>
                </a:solidFill>
              </a:rPr>
              <a:t>drug</a:t>
            </a:r>
            <a:r>
              <a:rPr lang="de-DE" sz="1600" dirty="0">
                <a:solidFill>
                  <a:schemeClr val="tx2">
                    <a:lumMod val="60000"/>
                    <a:lumOff val="40000"/>
                  </a:schemeClr>
                </a:solidFill>
              </a:rPr>
              <a:t> </a:t>
            </a:r>
            <a:r>
              <a:rPr lang="en-US" sz="1600" dirty="0">
                <a:solidFill>
                  <a:schemeClr val="tx2">
                    <a:lumMod val="60000"/>
                    <a:lumOff val="40000"/>
                  </a:schemeClr>
                </a:solidFill>
              </a:rPr>
              <a:t>response</a:t>
            </a:r>
            <a:r>
              <a:rPr lang="de-DE" sz="1600" dirty="0">
                <a:solidFill>
                  <a:schemeClr val="tx2">
                    <a:lumMod val="60000"/>
                    <a:lumOff val="40000"/>
                  </a:schemeClr>
                </a:solidFill>
              </a:rPr>
              <a:t> </a:t>
            </a:r>
            <a:r>
              <a:rPr lang="de-DE" sz="1600" dirty="0" err="1">
                <a:solidFill>
                  <a:schemeClr val="tx2">
                    <a:lumMod val="60000"/>
                    <a:lumOff val="40000"/>
                  </a:schemeClr>
                </a:solidFill>
              </a:rPr>
              <a:t>biomarkers</a:t>
            </a:r>
            <a:r>
              <a:rPr lang="de-DE" sz="1600" dirty="0">
                <a:solidFill>
                  <a:schemeClr val="tx2">
                    <a:lumMod val="60000"/>
                    <a:lumOff val="40000"/>
                  </a:schemeClr>
                </a:solidFill>
              </a:rPr>
              <a:t> </a:t>
            </a:r>
            <a:r>
              <a:rPr lang="de-DE" sz="1600" dirty="0" err="1">
                <a:solidFill>
                  <a:schemeClr val="tx2">
                    <a:lumMod val="60000"/>
                    <a:lumOff val="40000"/>
                  </a:schemeClr>
                </a:solidFill>
              </a:rPr>
              <a:t>data</a:t>
            </a:r>
            <a:endParaRPr lang="en-US" sz="1600" dirty="0">
              <a:solidFill>
                <a:schemeClr val="tx2">
                  <a:lumMod val="60000"/>
                  <a:lumOff val="40000"/>
                </a:schemeClr>
              </a:solidFill>
            </a:endParaRPr>
          </a:p>
        </p:txBody>
      </p:sp>
      <p:pic>
        <p:nvPicPr>
          <p:cNvPr id="3" name="Picture 2">
            <a:extLst>
              <a:ext uri="{FF2B5EF4-FFF2-40B4-BE49-F238E27FC236}">
                <a16:creationId xmlns:a16="http://schemas.microsoft.com/office/drawing/2014/main" id="{04ED40AA-DDA6-415B-83B5-E320DFE539D2}"/>
              </a:ext>
            </a:extLst>
          </p:cNvPr>
          <p:cNvPicPr>
            <a:picLocks noChangeAspect="1"/>
          </p:cNvPicPr>
          <p:nvPr/>
        </p:nvPicPr>
        <p:blipFill>
          <a:blip r:embed="rId3"/>
          <a:stretch>
            <a:fillRect/>
          </a:stretch>
        </p:blipFill>
        <p:spPr>
          <a:xfrm>
            <a:off x="1230085" y="1107225"/>
            <a:ext cx="8630352" cy="4947988"/>
          </a:xfrm>
          <a:prstGeom prst="rect">
            <a:avLst/>
          </a:prstGeom>
        </p:spPr>
      </p:pic>
      <p:sp>
        <p:nvSpPr>
          <p:cNvPr id="7" name="Foliennummernplatzhalter 6">
            <a:extLst>
              <a:ext uri="{FF2B5EF4-FFF2-40B4-BE49-F238E27FC236}">
                <a16:creationId xmlns:a16="http://schemas.microsoft.com/office/drawing/2014/main" id="{D390CA09-03CC-B241-83E0-17B7F938148E}"/>
              </a:ext>
            </a:extLst>
          </p:cNvPr>
          <p:cNvSpPr>
            <a:spLocks noGrp="1"/>
          </p:cNvSpPr>
          <p:nvPr>
            <p:ph type="sldNum" sz="quarter" idx="12"/>
          </p:nvPr>
        </p:nvSpPr>
        <p:spPr/>
        <p:txBody>
          <a:bodyPr/>
          <a:lstStyle/>
          <a:p>
            <a:fld id="{168253D1-080E-B340-9569-5B9343941D05}" type="slidenum">
              <a:rPr lang="de-DE" smtClean="0"/>
              <a:t>9</a:t>
            </a:fld>
            <a:endParaRPr lang="de-DE" dirty="0"/>
          </a:p>
        </p:txBody>
      </p:sp>
      <p:sp>
        <p:nvSpPr>
          <p:cNvPr id="14" name="Datumsplatzhalter 13">
            <a:extLst>
              <a:ext uri="{FF2B5EF4-FFF2-40B4-BE49-F238E27FC236}">
                <a16:creationId xmlns:a16="http://schemas.microsoft.com/office/drawing/2014/main" id="{F6323FF5-7F8F-074E-8B70-9964798A21AE}"/>
              </a:ext>
            </a:extLst>
          </p:cNvPr>
          <p:cNvSpPr>
            <a:spLocks noGrp="1"/>
          </p:cNvSpPr>
          <p:nvPr>
            <p:ph type="dt" sz="half" idx="10"/>
          </p:nvPr>
        </p:nvSpPr>
        <p:spPr/>
        <p:txBody>
          <a:bodyPr/>
          <a:lstStyle/>
          <a:p>
            <a:fld id="{8031364D-D6A4-C54A-A08A-89290A569DD3}" type="datetime1">
              <a:rPr lang="de-DE" smtClean="0"/>
              <a:t>15.05.19</a:t>
            </a:fld>
            <a:endParaRPr lang="de-DE"/>
          </a:p>
        </p:txBody>
      </p:sp>
      <p:sp>
        <p:nvSpPr>
          <p:cNvPr id="17" name="Fußzeilenplatzhalter 16">
            <a:extLst>
              <a:ext uri="{FF2B5EF4-FFF2-40B4-BE49-F238E27FC236}">
                <a16:creationId xmlns:a16="http://schemas.microsoft.com/office/drawing/2014/main" id="{3CCBBA7B-A4B1-984A-915F-CA90DF39938A}"/>
              </a:ext>
            </a:extLst>
          </p:cNvPr>
          <p:cNvSpPr>
            <a:spLocks noGrp="1"/>
          </p:cNvSpPr>
          <p:nvPr>
            <p:ph type="ftr" sz="quarter" idx="11"/>
          </p:nvPr>
        </p:nvSpPr>
        <p:spPr/>
        <p:txBody>
          <a:bodyPr/>
          <a:lstStyle/>
          <a:p>
            <a:r>
              <a:rPr lang="en"/>
              <a:t>Data Analysis SS 2019    02-cellular-response-to-drug-pertubations   Group 5</a:t>
            </a:r>
            <a:endParaRPr lang="de-DE"/>
          </a:p>
        </p:txBody>
      </p:sp>
    </p:spTree>
    <p:extLst>
      <p:ext uri="{BB962C8B-B14F-4D97-AF65-F5344CB8AC3E}">
        <p14:creationId xmlns:p14="http://schemas.microsoft.com/office/powerpoint/2010/main" val="2949728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Blaugrü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{EE1B20D8-2F94-CC4F-BF3D-3DB3A19438F8}tf10001062</Template>
  <TotalTime>0</TotalTime>
  <Words>1064</Words>
  <Application>Microsoft Macintosh PowerPoint</Application>
  <PresentationFormat>Breitbild</PresentationFormat>
  <Paragraphs>223</Paragraphs>
  <Slides>31</Slides>
  <Notes>3</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31</vt:i4>
      </vt:variant>
    </vt:vector>
  </HeadingPairs>
  <TitlesOfParts>
    <vt:vector size="39" baseType="lpstr">
      <vt:lpstr>Arial</vt:lpstr>
      <vt:lpstr>Bahnschrift Light Condensed</vt:lpstr>
      <vt:lpstr>Calibri</vt:lpstr>
      <vt:lpstr>Century Gothic</vt:lpstr>
      <vt:lpstr>HelveticaNeue</vt:lpstr>
      <vt:lpstr>Symbol</vt:lpstr>
      <vt:lpstr>Wingdings 3</vt:lpstr>
      <vt:lpstr>Ion</vt:lpstr>
      <vt:lpstr>Effects of Vorinostat on Cancer Treatment</vt:lpstr>
      <vt:lpstr>NCI Transcriptional Pharmacodynamics Workbench</vt:lpstr>
      <vt:lpstr>Our focus: Vorinostat </vt:lpstr>
      <vt:lpstr>PowerPoint-Präsentation</vt:lpstr>
      <vt:lpstr>Broad Analysis </vt:lpstr>
      <vt:lpstr>PowerPoint-Präsentation</vt:lpstr>
      <vt:lpstr>PowerPoint-Präsentation</vt:lpstr>
      <vt:lpstr>Specific analysis  </vt:lpstr>
      <vt:lpstr>PowerPoint-Präsentation</vt:lpstr>
      <vt:lpstr>PowerPoint-Präsentation</vt:lpstr>
      <vt:lpstr>Transcriptional Changes &amp; Drug Sensitivity   </vt:lpstr>
      <vt:lpstr>PowerPoint-Präsentation</vt:lpstr>
      <vt:lpstr>Transcriptional Changes &amp; Drug Sensitivity   </vt:lpstr>
      <vt:lpstr>PowerPoint-Präsentation</vt:lpstr>
      <vt:lpstr>PowerPoint-Präsentation</vt:lpstr>
      <vt:lpstr>Is there a connection between the effectiveness of the drug and the cell line? For which types of cancer can Vorinostat possibly be used?</vt:lpstr>
      <vt:lpstr>Is there a connection between the effectiveness of the drug and the cell line? For which types of cancer can Vorinostat possibly be used?</vt:lpstr>
      <vt:lpstr>Is there a connection between the effectiveness of the drug and the cell line? For which types of cancer can Vorinostat possibly be used?</vt:lpstr>
      <vt:lpstr>PowerPoint-Präsentation</vt:lpstr>
      <vt:lpstr>Which pathways does Vorinostat interfere with the most? Are the pathways connected? </vt:lpstr>
      <vt:lpstr>Which pathways does Vorinostat interfere with? Are the pathways connected? </vt:lpstr>
      <vt:lpstr>Which pathways does Vorinostat interfere with? Are the pathways connected? </vt:lpstr>
      <vt:lpstr>Which pathways does Vorinostat interfere with? Are the pathways connected? </vt:lpstr>
      <vt:lpstr>PowerPoint-Präsentation</vt:lpstr>
      <vt:lpstr>Timeline</vt:lpstr>
      <vt:lpstr>PowerPoint-Präsentation</vt:lpstr>
      <vt:lpstr>Backup</vt:lpstr>
      <vt:lpstr>K means quality </vt:lpstr>
      <vt:lpstr>Is there a connection between the effectiveness of the drug and the cell line? For which types of cancer can Vorinostat possibly be used?</vt:lpstr>
      <vt:lpstr>DATA ENRICHMENT Main factors driving drug sensitivity and collection of drug response biomarkers data</vt:lpstr>
      <vt:lpstr>DATA ENRICHMENT Main factors driving drug sensitivity and collection of drug response biomarkers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Vorinostat in Cancer Treatment</dc:title>
  <dc:creator>Laura Plutowski</dc:creator>
  <cp:lastModifiedBy>Laura Plutowski</cp:lastModifiedBy>
  <cp:revision>88</cp:revision>
  <dcterms:created xsi:type="dcterms:W3CDTF">2019-05-01T07:10:33Z</dcterms:created>
  <dcterms:modified xsi:type="dcterms:W3CDTF">2019-05-15T12:50:45Z</dcterms:modified>
</cp:coreProperties>
</file>